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5.xml" ContentType="application/vnd.openxmlformats-officedocument.presentationml.notesSlide+xml"/>
  <Override PartName="/ppt/charts/chart4.xml" ContentType="application/vnd.openxmlformats-officedocument.drawingml.char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A9A9411-431E-BE31-2E29-218C97017768}" v="6" dt="2023-04-07T10:56:26.106"/>
    <p1510:client id="{6FB33B05-F2D9-BE70-A17A-48CD1AC59715}" v="7" dt="2023-04-07T10:37:45.263"/>
    <p1510:client id="{E5DC438B-3088-4B95-AB4E-C18F0370BE0C}" v="5" dt="2023-02-20T08:54:46.301"/>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2A9A9411-431E-BE31-2E29-218C97017768}"/>
    <pc:docChg chg="modSld">
      <pc:chgData name="GOMEZ, Paula" userId="S::gomezp@who.int::c93cf399-3ed7-4230-9282-8831e3fe5ae7" providerId="AD" clId="Web-{2A9A9411-431E-BE31-2E29-218C97017768}" dt="2023-04-07T10:56:25.965" v="4" actId="20577"/>
      <pc:docMkLst>
        <pc:docMk/>
      </pc:docMkLst>
      <pc:sldChg chg="modSp">
        <pc:chgData name="GOMEZ, Paula" userId="S::gomezp@who.int::c93cf399-3ed7-4230-9282-8831e3fe5ae7" providerId="AD" clId="Web-{2A9A9411-431E-BE31-2E29-218C97017768}" dt="2023-04-07T10:56:25.965" v="4" actId="20577"/>
        <pc:sldMkLst>
          <pc:docMk/>
          <pc:sldMk cId="0" sldId="257"/>
        </pc:sldMkLst>
        <pc:spChg chg="mod">
          <ac:chgData name="GOMEZ, Paula" userId="S::gomezp@who.int::c93cf399-3ed7-4230-9282-8831e3fe5ae7" providerId="AD" clId="Web-{2A9A9411-431E-BE31-2E29-218C97017768}" dt="2023-04-07T10:56:25.965" v="4" actId="20577"/>
          <ac:spMkLst>
            <pc:docMk/>
            <pc:sldMk cId="0" sldId="257"/>
            <ac:spMk id="284" creationId="{00000000-0000-0000-0000-000000000000}"/>
          </ac:spMkLst>
        </pc:spChg>
      </pc:sldChg>
    </pc:docChg>
  </pc:docChgLst>
  <pc:docChgLst>
    <pc:chgData name="GOMEZ, Paula" userId="S::gomezp@who.int::c93cf399-3ed7-4230-9282-8831e3fe5ae7" providerId="AD" clId="Web-{6FB33B05-F2D9-BE70-A17A-48CD1AC59715}"/>
    <pc:docChg chg="modSld">
      <pc:chgData name="GOMEZ, Paula" userId="S::gomezp@who.int::c93cf399-3ed7-4230-9282-8831e3fe5ae7" providerId="AD" clId="Web-{6FB33B05-F2D9-BE70-A17A-48CD1AC59715}" dt="2023-04-07T10:37:45.013" v="2" actId="20577"/>
      <pc:docMkLst>
        <pc:docMk/>
      </pc:docMkLst>
      <pc:sldChg chg="modSp">
        <pc:chgData name="GOMEZ, Paula" userId="S::gomezp@who.int::c93cf399-3ed7-4230-9282-8831e3fe5ae7" providerId="AD" clId="Web-{6FB33B05-F2D9-BE70-A17A-48CD1AC59715}" dt="2023-04-07T10:37:45.013" v="2" actId="20577"/>
        <pc:sldMkLst>
          <pc:docMk/>
          <pc:sldMk cId="0" sldId="256"/>
        </pc:sldMkLst>
        <pc:spChg chg="mod">
          <ac:chgData name="GOMEZ, Paula" userId="S::gomezp@who.int::c93cf399-3ed7-4230-9282-8831e3fe5ae7" providerId="AD" clId="Web-{6FB33B05-F2D9-BE70-A17A-48CD1AC59715}" dt="2023-04-07T10:37:45.013" v="2" actId="20577"/>
          <ac:spMkLst>
            <pc:docMk/>
            <pc:sldMk cId="0" sldId="256"/>
            <ac:spMk id="279" creationId="{00000000-0000-0000-0000-000000000000}"/>
          </ac:spMkLst>
        </pc:spChg>
      </pc:sldChg>
    </pc:docChg>
  </pc:docChgLst>
  <pc:docChgLst>
    <pc:chgData name="GOMEZ, Paula" userId="c93cf399-3ed7-4230-9282-8831e3fe5ae7" providerId="ADAL" clId="{2CE15922-BBB0-41B8-AEC5-3D8A45347990}"/>
    <pc:docChg chg="custSel modSld">
      <pc:chgData name="GOMEZ, Paula" userId="c93cf399-3ed7-4230-9282-8831e3fe5ae7" providerId="ADAL" clId="{2CE15922-BBB0-41B8-AEC5-3D8A45347990}" dt="2023-01-24T17:07:19.682" v="41" actId="27636"/>
      <pc:docMkLst>
        <pc:docMk/>
      </pc:docMkLst>
      <pc:sldChg chg="modSp mod">
        <pc:chgData name="GOMEZ, Paula" userId="c93cf399-3ed7-4230-9282-8831e3fe5ae7" providerId="ADAL" clId="{2CE15922-BBB0-41B8-AEC5-3D8A45347990}" dt="2023-01-24T17:05:46.151" v="11" actId="20577"/>
        <pc:sldMkLst>
          <pc:docMk/>
          <pc:sldMk cId="0" sldId="257"/>
        </pc:sldMkLst>
        <pc:spChg chg="mod">
          <ac:chgData name="GOMEZ, Paula" userId="c93cf399-3ed7-4230-9282-8831e3fe5ae7" providerId="ADAL" clId="{2CE15922-BBB0-41B8-AEC5-3D8A45347990}" dt="2023-01-24T17:05:46.151" v="11" actId="20577"/>
          <ac:spMkLst>
            <pc:docMk/>
            <pc:sldMk cId="0" sldId="257"/>
            <ac:spMk id="284" creationId="{00000000-0000-0000-0000-000000000000}"/>
          </ac:spMkLst>
        </pc:spChg>
      </pc:sldChg>
      <pc:sldChg chg="modSp mod">
        <pc:chgData name="GOMEZ, Paula" userId="c93cf399-3ed7-4230-9282-8831e3fe5ae7" providerId="ADAL" clId="{2CE15922-BBB0-41B8-AEC5-3D8A45347990}" dt="2023-01-24T17:06:13.766" v="30" actId="27636"/>
        <pc:sldMkLst>
          <pc:docMk/>
          <pc:sldMk cId="0" sldId="258"/>
        </pc:sldMkLst>
        <pc:spChg chg="mod">
          <ac:chgData name="GOMEZ, Paula" userId="c93cf399-3ed7-4230-9282-8831e3fe5ae7" providerId="ADAL" clId="{2CE15922-BBB0-41B8-AEC5-3D8A45347990}" dt="2023-01-24T17:06:13.766" v="30" actId="27636"/>
          <ac:spMkLst>
            <pc:docMk/>
            <pc:sldMk cId="0" sldId="258"/>
            <ac:spMk id="289" creationId="{00000000-0000-0000-0000-000000000000}"/>
          </ac:spMkLst>
        </pc:spChg>
      </pc:sldChg>
      <pc:sldChg chg="modSp mod">
        <pc:chgData name="GOMEZ, Paula" userId="c93cf399-3ed7-4230-9282-8831e3fe5ae7" providerId="ADAL" clId="{2CE15922-BBB0-41B8-AEC5-3D8A45347990}" dt="2023-01-24T17:06:37.315" v="32" actId="12"/>
        <pc:sldMkLst>
          <pc:docMk/>
          <pc:sldMk cId="0" sldId="259"/>
        </pc:sldMkLst>
        <pc:spChg chg="mod">
          <ac:chgData name="GOMEZ, Paula" userId="c93cf399-3ed7-4230-9282-8831e3fe5ae7" providerId="ADAL" clId="{2CE15922-BBB0-41B8-AEC5-3D8A45347990}" dt="2023-01-24T17:06:37.315" v="32" actId="12"/>
          <ac:spMkLst>
            <pc:docMk/>
            <pc:sldMk cId="0" sldId="259"/>
            <ac:spMk id="2" creationId="{C031B5BD-9CEF-262A-4696-4132064C0F54}"/>
          </ac:spMkLst>
        </pc:spChg>
      </pc:sldChg>
      <pc:sldChg chg="modSp mod">
        <pc:chgData name="GOMEZ, Paula" userId="c93cf399-3ed7-4230-9282-8831e3fe5ae7" providerId="ADAL" clId="{2CE15922-BBB0-41B8-AEC5-3D8A45347990}" dt="2023-01-24T17:06:48.772" v="33" actId="255"/>
        <pc:sldMkLst>
          <pc:docMk/>
          <pc:sldMk cId="0" sldId="260"/>
        </pc:sldMkLst>
        <pc:spChg chg="mod">
          <ac:chgData name="GOMEZ, Paula" userId="c93cf399-3ed7-4230-9282-8831e3fe5ae7" providerId="ADAL" clId="{2CE15922-BBB0-41B8-AEC5-3D8A45347990}" dt="2023-01-24T17:06:48.772" v="33" actId="255"/>
          <ac:spMkLst>
            <pc:docMk/>
            <pc:sldMk cId="0" sldId="260"/>
            <ac:spMk id="298" creationId="{00000000-0000-0000-0000-000000000000}"/>
          </ac:spMkLst>
        </pc:spChg>
      </pc:sldChg>
      <pc:sldChg chg="modSp mod">
        <pc:chgData name="GOMEZ, Paula" userId="c93cf399-3ed7-4230-9282-8831e3fe5ae7" providerId="ADAL" clId="{2CE15922-BBB0-41B8-AEC5-3D8A45347990}" dt="2023-01-24T17:07:19.682" v="41" actId="27636"/>
        <pc:sldMkLst>
          <pc:docMk/>
          <pc:sldMk cId="0" sldId="266"/>
        </pc:sldMkLst>
        <pc:spChg chg="mod">
          <ac:chgData name="GOMEZ, Paula" userId="c93cf399-3ed7-4230-9282-8831e3fe5ae7" providerId="ADAL" clId="{2CE15922-BBB0-41B8-AEC5-3D8A45347990}" dt="2023-01-24T17:07:19.682" v="41" actId="27636"/>
          <ac:spMkLst>
            <pc:docMk/>
            <pc:sldMk cId="0" sldId="266"/>
            <ac:spMk id="326" creationId="{00000000-0000-0000-0000-000000000000}"/>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_106_0.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_107_0.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_108_0.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_109_0.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GB"/>
  <c:roundedCorners val="0"/>
  <c:style val="2"/>
  <c:chart>
    <c:autoTitleDeleted val="1"/>
    <c:plotArea>
      <c:layout>
        <c:manualLayout>
          <c:layoutTarget val="inner"/>
          <c:xMode val="edge"/>
          <c:yMode val="edge"/>
          <c:x val="6.2674499999999994E-2"/>
          <c:y val="5.7403099999999999E-2"/>
          <c:w val="0.93232599999999999"/>
          <c:h val="0.74443499999999996"/>
        </c:manualLayout>
      </c:layout>
      <c:barChart>
        <c:barDir val="col"/>
        <c:grouping val="stacked"/>
        <c:varyColors val="0"/>
        <c:ser>
          <c:idx val="0"/>
          <c:order val="0"/>
          <c:tx>
            <c:strRef>
              <c:f>Sheet1!$B$1</c:f>
              <c:strCache>
                <c:ptCount val="1"/>
                <c:pt idx="0">
                  <c:v>Cases</c:v>
                </c:pt>
              </c:strCache>
            </c:strRef>
          </c:tx>
          <c:spPr>
            <a:solidFill>
              <a:srgbClr val="70DD50"/>
            </a:solidFill>
            <a:ln w="9525" cap="flat">
              <a:solidFill>
                <a:srgbClr val="000000"/>
              </a:solidFill>
              <a:prstDash val="solid"/>
              <a:round/>
            </a:ln>
            <a:effectLst/>
          </c:spPr>
          <c:invertIfNegative val="0"/>
          <c:cat>
            <c:strRef>
              <c:f>Sheet1!$A$2:$A$27</c:f>
              <c:strCach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strCache>
            </c:strRef>
          </c:cat>
          <c:val>
            <c:numRef>
              <c:f>Sheet1!$B$2:$B$27</c:f>
              <c:numCache>
                <c:formatCode>General</c:formatCode>
                <c:ptCount val="2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numCache>
            </c:numRef>
          </c:val>
          <c:extLst>
            <c:ext xmlns:c16="http://schemas.microsoft.com/office/drawing/2014/chart" uri="{C3380CC4-5D6E-409C-BE32-E72D297353CC}">
              <c16:uniqueId val="{00000000-279A-4A15-8529-4956A31C20E7}"/>
            </c:ext>
          </c:extLst>
        </c:ser>
        <c:dLbls>
          <c:showLegendKey val="0"/>
          <c:showVal val="0"/>
          <c:showCatName val="0"/>
          <c:showSerName val="0"/>
          <c:showPercent val="0"/>
          <c:showBubbleSize val="0"/>
        </c:dLbls>
        <c:gapWidth val="0"/>
        <c:overlap val="100"/>
        <c:axId val="2094734552"/>
        <c:axId val="2094734553"/>
      </c:barChart>
      <c:catAx>
        <c:axId val="2094734552"/>
        <c:scaling>
          <c:orientation val="minMax"/>
        </c:scaling>
        <c:delete val="0"/>
        <c:axPos val="b"/>
        <c:title>
          <c:tx>
            <c:rich>
              <a:bodyPr rot="0"/>
              <a:lstStyle/>
              <a:p>
                <a:pPr>
                  <a:defRPr sz="1800" b="0" i="0" u="none" strike="noStrike">
                    <a:solidFill>
                      <a:srgbClr val="000000"/>
                    </a:solidFill>
                    <a:latin typeface="Source Sans Pro Regular"/>
                  </a:defRPr>
                </a:pPr>
                <a:r>
                  <a:rPr lang="hu-HU" sz="1800" b="0" i="0" u="none" strike="noStrike">
                    <a:solidFill>
                      <a:srgbClr val="000000"/>
                    </a:solidFill>
                    <a:latin typeface="Source Sans Pro Regular"/>
                  </a:rPr>
                  <a:t>October 2015</a:t>
                </a:r>
              </a:p>
            </c:rich>
          </c:tx>
          <c:overlay val="1"/>
        </c:title>
        <c:numFmt formatCode="General" sourceLinked="0"/>
        <c:majorTickMark val="out"/>
        <c:minorTickMark val="none"/>
        <c:tickLblPos val="low"/>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en-US"/>
          </a:p>
        </c:txPr>
        <c:crossAx val="2094734553"/>
        <c:crosses val="autoZero"/>
        <c:auto val="1"/>
        <c:lblAlgn val="ctr"/>
        <c:lblOffset val="100"/>
        <c:tickLblSkip val="2"/>
        <c:noMultiLvlLbl val="1"/>
      </c:catAx>
      <c:valAx>
        <c:axId val="2094734553"/>
        <c:scaling>
          <c:orientation val="minMax"/>
          <c:max val="14"/>
        </c:scaling>
        <c:delete val="0"/>
        <c:axPos val="l"/>
        <c:numFmt formatCode="0" sourceLinked="0"/>
        <c:majorTickMark val="out"/>
        <c:minorTickMark val="none"/>
        <c:tickLblPos val="nextTo"/>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en-US"/>
          </a:p>
        </c:txPr>
        <c:crossAx val="2094734552"/>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GB"/>
  <c:roundedCorners val="0"/>
  <c:style val="2"/>
  <c:chart>
    <c:autoTitleDeleted val="1"/>
    <c:plotArea>
      <c:layout>
        <c:manualLayout>
          <c:layoutTarget val="inner"/>
          <c:xMode val="edge"/>
          <c:yMode val="edge"/>
          <c:x val="0.114935"/>
          <c:y val="5.7403099999999999E-2"/>
          <c:w val="0.88006499999999999"/>
          <c:h val="0.74443499999999996"/>
        </c:manualLayout>
      </c:layout>
      <c:barChart>
        <c:barDir val="col"/>
        <c:grouping val="stacked"/>
        <c:varyColors val="0"/>
        <c:ser>
          <c:idx val="0"/>
          <c:order val="0"/>
          <c:tx>
            <c:strRef>
              <c:f>Sheet1!$B$1</c:f>
              <c:strCache>
                <c:ptCount val="1"/>
                <c:pt idx="0">
                  <c:v>Cases</c:v>
                </c:pt>
              </c:strCache>
            </c:strRef>
          </c:tx>
          <c:spPr>
            <a:solidFill>
              <a:srgbClr val="70DD50"/>
            </a:solidFill>
            <a:ln w="9525" cap="flat">
              <a:solidFill>
                <a:srgbClr val="000000"/>
              </a:solidFill>
              <a:prstDash val="solid"/>
              <a:round/>
            </a:ln>
            <a:effectLst/>
          </c:spPr>
          <c:invertIfNegative val="0"/>
          <c:cat>
            <c:strRef>
              <c:f>Sheet1!$A$2:$A$27</c:f>
              <c:strCach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strCache>
            </c:str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c:ext xmlns:c16="http://schemas.microsoft.com/office/drawing/2014/chart" uri="{C3380CC4-5D6E-409C-BE32-E72D297353CC}">
              <c16:uniqueId val="{00000000-99E1-4B46-BB12-F1466C45D337}"/>
            </c:ext>
          </c:extLst>
        </c:ser>
        <c:dLbls>
          <c:showLegendKey val="0"/>
          <c:showVal val="0"/>
          <c:showCatName val="0"/>
          <c:showSerName val="0"/>
          <c:showPercent val="0"/>
          <c:showBubbleSize val="0"/>
        </c:dLbls>
        <c:gapWidth val="0"/>
        <c:overlap val="100"/>
        <c:axId val="2094734552"/>
        <c:axId val="2094734553"/>
      </c:barChart>
      <c:catAx>
        <c:axId val="2094734552"/>
        <c:scaling>
          <c:orientation val="minMax"/>
        </c:scaling>
        <c:delete val="0"/>
        <c:axPos val="b"/>
        <c:title>
          <c:tx>
            <c:rich>
              <a:bodyPr rot="0"/>
              <a:lstStyle/>
              <a:p>
                <a:pPr>
                  <a:defRPr sz="1800" b="0" i="0" u="none" strike="noStrike">
                    <a:solidFill>
                      <a:srgbClr val="000000"/>
                    </a:solidFill>
                    <a:latin typeface="Source Sans Pro Regular"/>
                  </a:defRPr>
                </a:pPr>
                <a:r>
                  <a:rPr lang="hu-HU" sz="1800" b="0" i="0" u="none" strike="noStrike">
                    <a:solidFill>
                      <a:srgbClr val="000000"/>
                    </a:solidFill>
                    <a:latin typeface="Source Sans Pro Regular"/>
                  </a:rPr>
                  <a:t>October 2015</a:t>
                </a:r>
              </a:p>
            </c:rich>
          </c:tx>
          <c:overlay val="1"/>
        </c:title>
        <c:numFmt formatCode="General" sourceLinked="0"/>
        <c:majorTickMark val="out"/>
        <c:minorTickMark val="none"/>
        <c:tickLblPos val="low"/>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en-US"/>
          </a:p>
        </c:txPr>
        <c:crossAx val="2094734553"/>
        <c:crosses val="autoZero"/>
        <c:auto val="1"/>
        <c:lblAlgn val="ctr"/>
        <c:lblOffset val="100"/>
        <c:tickLblSkip val="2"/>
        <c:noMultiLvlLbl val="1"/>
      </c:catAx>
      <c:valAx>
        <c:axId val="2094734553"/>
        <c:scaling>
          <c:orientation val="minMax"/>
          <c:max val="14"/>
        </c:scaling>
        <c:delete val="0"/>
        <c:axPos val="l"/>
        <c:title>
          <c:tx>
            <c:rich>
              <a:bodyPr rot="-5400000"/>
              <a:lstStyle/>
              <a:p>
                <a:pPr>
                  <a:defRPr sz="1800" b="0" i="0" u="none" strike="noStrike">
                    <a:solidFill>
                      <a:srgbClr val="FFFFFF"/>
                    </a:solidFill>
                    <a:latin typeface="Source Sans Pro Regular"/>
                  </a:defRPr>
                </a:pPr>
                <a:r>
                  <a:rPr lang="hu-HU" sz="1800" b="0" i="0" u="none" strike="noStrike">
                    <a:solidFill>
                      <a:srgbClr val="FFFFFF"/>
                    </a:solidFill>
                    <a:latin typeface="Source Sans Pro Regular"/>
                  </a:rPr>
                  <a:t>Number of Cases</a:t>
                </a:r>
              </a:p>
            </c:rich>
          </c:tx>
          <c:overlay val="1"/>
        </c:title>
        <c:numFmt formatCode="0" sourceLinked="0"/>
        <c:majorTickMark val="out"/>
        <c:minorTickMark val="none"/>
        <c:tickLblPos val="nextTo"/>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en-US"/>
          </a:p>
        </c:txPr>
        <c:crossAx val="2094734552"/>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GB"/>
  <c:roundedCorners val="0"/>
  <c:style val="2"/>
  <c:chart>
    <c:autoTitleDeleted val="1"/>
    <c:plotArea>
      <c:layout>
        <c:manualLayout>
          <c:layoutTarget val="inner"/>
          <c:xMode val="edge"/>
          <c:yMode val="edge"/>
          <c:x val="0.114935"/>
          <c:y val="5.2001199999999997E-2"/>
          <c:w val="0.88006499999999999"/>
          <c:h val="0.70445000000000002"/>
        </c:manualLayout>
      </c:layout>
      <c:barChart>
        <c:barDir val="col"/>
        <c:grouping val="stacked"/>
        <c:varyColors val="0"/>
        <c:ser>
          <c:idx val="0"/>
          <c:order val="0"/>
          <c:tx>
            <c:strRef>
              <c:f>Sheet1!$B$1</c:f>
              <c:strCache>
                <c:ptCount val="1"/>
                <c:pt idx="0">
                  <c:v>Cases</c:v>
                </c:pt>
              </c:strCache>
            </c:strRef>
          </c:tx>
          <c:spPr>
            <a:solidFill>
              <a:srgbClr val="70DD50"/>
            </a:solidFill>
            <a:ln w="9525" cap="flat">
              <a:solidFill>
                <a:srgbClr val="000000"/>
              </a:solidFill>
              <a:prstDash val="solid"/>
              <a:round/>
            </a:ln>
            <a:effectLst/>
          </c:spPr>
          <c:invertIfNegative val="0"/>
          <c:cat>
            <c:strRef>
              <c:f>Sheet1!$A$2:$A$27</c:f>
              <c:strCach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strCache>
            </c:str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c:ext xmlns:c16="http://schemas.microsoft.com/office/drawing/2014/chart" uri="{C3380CC4-5D6E-409C-BE32-E72D297353CC}">
              <c16:uniqueId val="{00000000-06FE-4ADE-8B4D-C010746BB3B4}"/>
            </c:ext>
          </c:extLst>
        </c:ser>
        <c:dLbls>
          <c:showLegendKey val="0"/>
          <c:showVal val="0"/>
          <c:showCatName val="0"/>
          <c:showSerName val="0"/>
          <c:showPercent val="0"/>
          <c:showBubbleSize val="0"/>
        </c:dLbls>
        <c:gapWidth val="0"/>
        <c:overlap val="100"/>
        <c:axId val="2094734552"/>
        <c:axId val="2094734553"/>
      </c:barChart>
      <c:catAx>
        <c:axId val="2094734552"/>
        <c:scaling>
          <c:orientation val="minMax"/>
        </c:scaling>
        <c:delete val="0"/>
        <c:axPos val="b"/>
        <c:title>
          <c:tx>
            <c:rich>
              <a:bodyPr rot="0"/>
              <a:lstStyle/>
              <a:p>
                <a:pPr>
                  <a:defRPr sz="1800" b="0" i="0" u="none" strike="noStrike">
                    <a:solidFill>
                      <a:srgbClr val="000000"/>
                    </a:solidFill>
                    <a:latin typeface="Source Sans Pro Regular"/>
                  </a:defRPr>
                </a:pPr>
                <a:r>
                  <a:rPr lang="en-US" sz="1800" b="0" i="0" u="none" strike="noStrike">
                    <a:solidFill>
                      <a:srgbClr val="000000"/>
                    </a:solidFill>
                    <a:latin typeface="Source Sans Pro Regular"/>
                  </a:rPr>
                  <a:t>October 2015
Date of Onset</a:t>
                </a:r>
              </a:p>
            </c:rich>
          </c:tx>
          <c:overlay val="1"/>
        </c:title>
        <c:numFmt formatCode="General" sourceLinked="0"/>
        <c:majorTickMark val="out"/>
        <c:minorTickMark val="none"/>
        <c:tickLblPos val="low"/>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en-US"/>
          </a:p>
        </c:txPr>
        <c:crossAx val="2094734553"/>
        <c:crosses val="autoZero"/>
        <c:auto val="1"/>
        <c:lblAlgn val="ctr"/>
        <c:lblOffset val="100"/>
        <c:tickLblSkip val="2"/>
        <c:noMultiLvlLbl val="1"/>
      </c:catAx>
      <c:valAx>
        <c:axId val="2094734553"/>
        <c:scaling>
          <c:orientation val="minMax"/>
          <c:max val="14"/>
        </c:scaling>
        <c:delete val="0"/>
        <c:axPos val="l"/>
        <c:title>
          <c:tx>
            <c:rich>
              <a:bodyPr rot="-5400000"/>
              <a:lstStyle/>
              <a:p>
                <a:pPr>
                  <a:defRPr sz="1800" b="0" i="0" u="none" strike="noStrike">
                    <a:solidFill>
                      <a:srgbClr val="000000"/>
                    </a:solidFill>
                    <a:latin typeface="Source Sans Pro Regular"/>
                  </a:defRPr>
                </a:pPr>
                <a:r>
                  <a:rPr lang="hu-HU" sz="1800" b="0" i="0" u="none" strike="noStrike">
                    <a:solidFill>
                      <a:srgbClr val="000000"/>
                    </a:solidFill>
                    <a:latin typeface="Source Sans Pro Regular"/>
                  </a:rPr>
                  <a:t>Number of Cases</a:t>
                </a:r>
              </a:p>
            </c:rich>
          </c:tx>
          <c:overlay val="1"/>
        </c:title>
        <c:numFmt formatCode="0" sourceLinked="0"/>
        <c:majorTickMark val="out"/>
        <c:minorTickMark val="none"/>
        <c:tickLblPos val="nextTo"/>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en-US"/>
          </a:p>
        </c:txPr>
        <c:crossAx val="2094734552"/>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GB"/>
  <c:roundedCorners val="0"/>
  <c:style val="2"/>
  <c:chart>
    <c:autoTitleDeleted val="1"/>
    <c:plotArea>
      <c:layout>
        <c:manualLayout>
          <c:layoutTarget val="inner"/>
          <c:xMode val="edge"/>
          <c:yMode val="edge"/>
          <c:x val="0.114935"/>
          <c:y val="5.2913099999999998E-2"/>
          <c:w val="0.88006499999999999"/>
          <c:h val="0.69948699999999997"/>
        </c:manualLayout>
      </c:layout>
      <c:barChart>
        <c:barDir val="col"/>
        <c:grouping val="stacked"/>
        <c:varyColors val="0"/>
        <c:ser>
          <c:idx val="0"/>
          <c:order val="0"/>
          <c:tx>
            <c:strRef>
              <c:f>Sheet1!$B$1</c:f>
              <c:strCache>
                <c:ptCount val="1"/>
                <c:pt idx="0">
                  <c:v>Cases</c:v>
                </c:pt>
              </c:strCache>
            </c:strRef>
          </c:tx>
          <c:spPr>
            <a:solidFill>
              <a:srgbClr val="70DD50"/>
            </a:solidFill>
            <a:ln w="9525" cap="flat">
              <a:solidFill>
                <a:srgbClr val="000000"/>
              </a:solidFill>
              <a:prstDash val="solid"/>
              <a:round/>
            </a:ln>
            <a:effectLst/>
          </c:spPr>
          <c:invertIfNegative val="0"/>
          <c:cat>
            <c:strRef>
              <c:f>Sheet1!$A$2:$A$27</c:f>
              <c:strCach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strCache>
            </c:str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c:ext xmlns:c16="http://schemas.microsoft.com/office/drawing/2014/chart" uri="{C3380CC4-5D6E-409C-BE32-E72D297353CC}">
              <c16:uniqueId val="{00000000-9ED6-4D00-8E8A-B1231A3943A2}"/>
            </c:ext>
          </c:extLst>
        </c:ser>
        <c:dLbls>
          <c:showLegendKey val="0"/>
          <c:showVal val="0"/>
          <c:showCatName val="0"/>
          <c:showSerName val="0"/>
          <c:showPercent val="0"/>
          <c:showBubbleSize val="0"/>
        </c:dLbls>
        <c:gapWidth val="0"/>
        <c:overlap val="100"/>
        <c:axId val="2094734552"/>
        <c:axId val="2094734553"/>
      </c:barChart>
      <c:catAx>
        <c:axId val="2094734552"/>
        <c:scaling>
          <c:orientation val="minMax"/>
        </c:scaling>
        <c:delete val="0"/>
        <c:axPos val="b"/>
        <c:title>
          <c:tx>
            <c:rich>
              <a:bodyPr rot="0"/>
              <a:lstStyle/>
              <a:p>
                <a:pPr>
                  <a:defRPr sz="1800" b="0" i="0" u="none" strike="noStrike">
                    <a:solidFill>
                      <a:srgbClr val="000000"/>
                    </a:solidFill>
                    <a:latin typeface="Source Sans Pro Regular"/>
                  </a:defRPr>
                </a:pPr>
                <a:r>
                  <a:rPr lang="en-US" sz="1800" b="0" i="0" u="none" strike="noStrike">
                    <a:solidFill>
                      <a:srgbClr val="000000"/>
                    </a:solidFill>
                    <a:latin typeface="Source Sans Pro Regular"/>
                  </a:rPr>
                  <a:t>October 2015
Date of Onset</a:t>
                </a:r>
              </a:p>
            </c:rich>
          </c:tx>
          <c:overlay val="1"/>
        </c:title>
        <c:numFmt formatCode="General" sourceLinked="0"/>
        <c:majorTickMark val="out"/>
        <c:minorTickMark val="none"/>
        <c:tickLblPos val="low"/>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en-US"/>
          </a:p>
        </c:txPr>
        <c:crossAx val="2094734553"/>
        <c:crosses val="autoZero"/>
        <c:auto val="1"/>
        <c:lblAlgn val="ctr"/>
        <c:lblOffset val="100"/>
        <c:tickLblSkip val="2"/>
        <c:noMultiLvlLbl val="1"/>
      </c:catAx>
      <c:valAx>
        <c:axId val="2094734553"/>
        <c:scaling>
          <c:orientation val="minMax"/>
          <c:max val="14"/>
        </c:scaling>
        <c:delete val="0"/>
        <c:axPos val="l"/>
        <c:title>
          <c:tx>
            <c:rich>
              <a:bodyPr rot="-5400000"/>
              <a:lstStyle/>
              <a:p>
                <a:pPr>
                  <a:defRPr sz="1800" b="0" i="0" u="none" strike="noStrike">
                    <a:solidFill>
                      <a:srgbClr val="000000"/>
                    </a:solidFill>
                    <a:latin typeface="Source Sans Pro Regular"/>
                  </a:defRPr>
                </a:pPr>
                <a:r>
                  <a:rPr lang="hu-HU" sz="1800" b="0" i="0" u="none" strike="noStrike">
                    <a:solidFill>
                      <a:srgbClr val="000000"/>
                    </a:solidFill>
                    <a:latin typeface="Source Sans Pro Regular"/>
                  </a:rPr>
                  <a:t>Number of Cases</a:t>
                </a:r>
              </a:p>
            </c:rich>
          </c:tx>
          <c:overlay val="1"/>
        </c:title>
        <c:numFmt formatCode="0" sourceLinked="0"/>
        <c:majorTickMark val="out"/>
        <c:minorTickMark val="none"/>
        <c:tickLblPos val="nextTo"/>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en-US"/>
          </a:p>
        </c:txPr>
        <c:crossAx val="2094734552"/>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5" name="Shape 275"/>
          <p:cNvSpPr>
            <a:spLocks noGrp="1" noRot="1" noChangeAspect="1"/>
          </p:cNvSpPr>
          <p:nvPr>
            <p:ph type="sldImg"/>
          </p:nvPr>
        </p:nvSpPr>
        <p:spPr>
          <a:xfrm>
            <a:off x="1143000" y="685800"/>
            <a:ext cx="4572000" cy="3429000"/>
          </a:xfrm>
          <a:prstGeom prst="rect">
            <a:avLst/>
          </a:prstGeom>
        </p:spPr>
        <p:txBody>
          <a:bodyPr/>
          <a:lstStyle/>
          <a:p>
            <a:endParaRPr/>
          </a:p>
        </p:txBody>
      </p:sp>
      <p:sp>
        <p:nvSpPr>
          <p:cNvPr id="276" name="Shape 27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Source Sans Pro Regular"/>
      </a:defRPr>
    </a:lvl1pPr>
    <a:lvl2pPr indent="228600" latinLnBrk="0">
      <a:spcBef>
        <a:spcPts val="400"/>
      </a:spcBef>
      <a:defRPr sz="1200">
        <a:latin typeface="+mn-lt"/>
        <a:ea typeface="+mn-ea"/>
        <a:cs typeface="+mn-cs"/>
        <a:sym typeface="Source Sans Pro Regular"/>
      </a:defRPr>
    </a:lvl2pPr>
    <a:lvl3pPr indent="457200" latinLnBrk="0">
      <a:spcBef>
        <a:spcPts val="400"/>
      </a:spcBef>
      <a:defRPr sz="1200">
        <a:latin typeface="+mn-lt"/>
        <a:ea typeface="+mn-ea"/>
        <a:cs typeface="+mn-cs"/>
        <a:sym typeface="Source Sans Pro Regular"/>
      </a:defRPr>
    </a:lvl3pPr>
    <a:lvl4pPr indent="685800" latinLnBrk="0">
      <a:spcBef>
        <a:spcPts val="400"/>
      </a:spcBef>
      <a:defRPr sz="1200">
        <a:latin typeface="+mn-lt"/>
        <a:ea typeface="+mn-ea"/>
        <a:cs typeface="+mn-cs"/>
        <a:sym typeface="Source Sans Pro Regular"/>
      </a:defRPr>
    </a:lvl4pPr>
    <a:lvl5pPr indent="914400" latinLnBrk="0">
      <a:spcBef>
        <a:spcPts val="400"/>
      </a:spcBef>
      <a:defRPr sz="1200">
        <a:latin typeface="+mn-lt"/>
        <a:ea typeface="+mn-ea"/>
        <a:cs typeface="+mn-cs"/>
        <a:sym typeface="Source Sans Pro Regular"/>
      </a:defRPr>
    </a:lvl5pPr>
    <a:lvl6pPr indent="1143000" latinLnBrk="0">
      <a:spcBef>
        <a:spcPts val="400"/>
      </a:spcBef>
      <a:defRPr sz="1200">
        <a:latin typeface="+mn-lt"/>
        <a:ea typeface="+mn-ea"/>
        <a:cs typeface="+mn-cs"/>
        <a:sym typeface="Source Sans Pro Regular"/>
      </a:defRPr>
    </a:lvl6pPr>
    <a:lvl7pPr indent="1371600" latinLnBrk="0">
      <a:spcBef>
        <a:spcPts val="400"/>
      </a:spcBef>
      <a:defRPr sz="1200">
        <a:latin typeface="+mn-lt"/>
        <a:ea typeface="+mn-ea"/>
        <a:cs typeface="+mn-cs"/>
        <a:sym typeface="Source Sans Pro Regular"/>
      </a:defRPr>
    </a:lvl7pPr>
    <a:lvl8pPr indent="1600200" latinLnBrk="0">
      <a:spcBef>
        <a:spcPts val="400"/>
      </a:spcBef>
      <a:defRPr sz="1200">
        <a:latin typeface="+mn-lt"/>
        <a:ea typeface="+mn-ea"/>
        <a:cs typeface="+mn-cs"/>
        <a:sym typeface="Source Sans Pro Regular"/>
      </a:defRPr>
    </a:lvl8pPr>
    <a:lvl9pPr indent="1828800"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Shape 285"/>
          <p:cNvSpPr>
            <a:spLocks noGrp="1" noRot="1" noChangeAspect="1"/>
          </p:cNvSpPr>
          <p:nvPr>
            <p:ph type="sldImg"/>
          </p:nvPr>
        </p:nvSpPr>
        <p:spPr>
          <a:xfrm>
            <a:off x="381000" y="685800"/>
            <a:ext cx="6096000" cy="3429000"/>
          </a:xfrm>
          <a:prstGeom prst="rect">
            <a:avLst/>
          </a:prstGeom>
        </p:spPr>
        <p:txBody>
          <a:bodyPr/>
          <a:lstStyle/>
          <a:p>
            <a:endParaRPr/>
          </a:p>
        </p:txBody>
      </p:sp>
      <p:sp>
        <p:nvSpPr>
          <p:cNvPr id="286" name="Shape 286"/>
          <p:cNvSpPr>
            <a:spLocks noGrp="1"/>
          </p:cNvSpPr>
          <p:nvPr>
            <p:ph type="body" sz="quarter" idx="1"/>
          </p:nvPr>
        </p:nvSpPr>
        <p:spPr>
          <a:prstGeom prst="rect">
            <a:avLst/>
          </a:prstGeom>
        </p:spPr>
        <p:txBody>
          <a:bodyPr/>
          <a:lstStyle>
            <a:lvl1pPr>
              <a:spcBef>
                <a:spcPts val="0"/>
              </a:spcBef>
            </a:lvl1p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Shape 294"/>
          <p:cNvSpPr>
            <a:spLocks noGrp="1" noRot="1" noChangeAspect="1"/>
          </p:cNvSpPr>
          <p:nvPr>
            <p:ph type="sldImg"/>
          </p:nvPr>
        </p:nvSpPr>
        <p:spPr>
          <a:xfrm>
            <a:off x="381000" y="685800"/>
            <a:ext cx="6096000" cy="3429000"/>
          </a:xfrm>
          <a:prstGeom prst="rect">
            <a:avLst/>
          </a:prstGeom>
        </p:spPr>
        <p:txBody>
          <a:bodyPr/>
          <a:lstStyle/>
          <a:p>
            <a:endParaRPr/>
          </a:p>
        </p:txBody>
      </p:sp>
      <p:sp>
        <p:nvSpPr>
          <p:cNvPr id="295" name="Shape 295"/>
          <p:cNvSpPr>
            <a:spLocks noGrp="1"/>
          </p:cNvSpPr>
          <p:nvPr>
            <p:ph type="body" sz="quarter" idx="1"/>
          </p:nvPr>
        </p:nvSpPr>
        <p:spPr>
          <a:prstGeom prst="rect">
            <a:avLst/>
          </a:prstGeom>
        </p:spPr>
        <p:txBody>
          <a:bodyPr/>
          <a:lstStyle/>
          <a:p>
            <a:r>
              <a:t>Facilitator notes:</a:t>
            </a:r>
          </a:p>
          <a:p>
            <a:pPr marL="342900" indent="-342900">
              <a:buSzPct val="100000"/>
              <a:buFont typeface="Arial"/>
              <a:buChar char="•"/>
            </a:pPr>
            <a:r>
              <a:t>Histogram (no space between adjacent columns)</a:t>
            </a:r>
          </a:p>
          <a:p>
            <a:pPr marL="342900" indent="-342900">
              <a:buSzPct val="100000"/>
              <a:buFont typeface="Arial"/>
              <a:buChar char="•"/>
              <a:defRPr u="sng"/>
            </a:pPr>
            <a:r>
              <a:t>X-axis</a:t>
            </a:r>
            <a:r>
              <a:rPr u="none"/>
              <a:t>: Date of onset (by hour, day, week, month) </a:t>
            </a:r>
          </a:p>
          <a:p>
            <a:pPr marL="342900" indent="-342900">
              <a:buSzPct val="100000"/>
              <a:buFont typeface="Arial"/>
              <a:buChar char="•"/>
              <a:defRPr u="sng"/>
            </a:pPr>
            <a:r>
              <a:t>Y-axis</a:t>
            </a:r>
            <a:r>
              <a:rPr u="none"/>
              <a:t>: Number of cases </a:t>
            </a:r>
          </a:p>
          <a:p>
            <a:pPr marL="342900" indent="-342900">
              <a:buSzPct val="100000"/>
              <a:buFont typeface="Arial"/>
              <a:buChar char="•"/>
            </a:pPr>
            <a:r>
              <a:t>Can display columns or “stack of boxes”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Shape 299"/>
          <p:cNvSpPr>
            <a:spLocks noGrp="1" noRot="1" noChangeAspect="1"/>
          </p:cNvSpPr>
          <p:nvPr>
            <p:ph type="sldImg"/>
          </p:nvPr>
        </p:nvSpPr>
        <p:spPr>
          <a:xfrm>
            <a:off x="381000" y="685800"/>
            <a:ext cx="6096000" cy="3429000"/>
          </a:xfrm>
          <a:prstGeom prst="rect">
            <a:avLst/>
          </a:prstGeom>
        </p:spPr>
        <p:txBody>
          <a:bodyPr/>
          <a:lstStyle/>
          <a:p>
            <a:endParaRPr/>
          </a:p>
        </p:txBody>
      </p:sp>
      <p:sp>
        <p:nvSpPr>
          <p:cNvPr id="300" name="Shape 300"/>
          <p:cNvSpPr>
            <a:spLocks noGrp="1"/>
          </p:cNvSpPr>
          <p:nvPr>
            <p:ph type="body" sz="quarter" idx="1"/>
          </p:nvPr>
        </p:nvSpPr>
        <p:spPr>
          <a:prstGeom prst="rect">
            <a:avLst/>
          </a:prstGeom>
        </p:spPr>
        <p:txBody>
          <a:bodyPr/>
          <a:lstStyle/>
          <a:p>
            <a:pPr>
              <a:defRPr>
                <a:latin typeface="Source Sans Pro Bold"/>
                <a:ea typeface="Source Sans Pro Bold"/>
                <a:cs typeface="Source Sans Pro Bold"/>
                <a:sym typeface="Source Sans Pro Bold"/>
              </a:defRPr>
            </a:pPr>
            <a:r>
              <a:t>Facilitator: Replace “Disease X” and “District Y” with appropriate disease and location in the country.</a:t>
            </a:r>
          </a:p>
          <a:p>
            <a:pPr>
              <a:defRPr>
                <a:latin typeface="Source Sans Pro Bold"/>
                <a:ea typeface="Source Sans Pro Bold"/>
                <a:cs typeface="Source Sans Pro Bold"/>
                <a:sym typeface="Source Sans Pro Bold"/>
              </a:defRPr>
            </a:pPr>
            <a:endParaRPr/>
          </a:p>
          <a:p>
            <a:pPr>
              <a:defRPr>
                <a:latin typeface="Source Sans Pro Bold"/>
                <a:ea typeface="Source Sans Pro Bold"/>
                <a:cs typeface="Source Sans Pro Bold"/>
                <a:sym typeface="Source Sans Pro Bold"/>
              </a:defRPr>
            </a:pPr>
            <a:endParaRPr/>
          </a:p>
          <a:p>
            <a:pPr>
              <a:defRPr>
                <a:latin typeface="Source Sans Pro Bold"/>
                <a:ea typeface="Source Sans Pro Bold"/>
                <a:cs typeface="Source Sans Pro Bold"/>
                <a:sym typeface="Source Sans Pro Bold"/>
              </a:defRPr>
            </a:pPr>
            <a:r>
              <a:t>IF NEEDED, USE THE FOLLOWING PROMPTS: </a:t>
            </a:r>
          </a:p>
          <a:p>
            <a:pPr>
              <a:defRPr>
                <a:latin typeface="Source Sans Pro Bold"/>
                <a:ea typeface="Source Sans Pro Bold"/>
                <a:cs typeface="Source Sans Pro Bold"/>
                <a:sym typeface="Source Sans Pro Bold"/>
              </a:defRPr>
            </a:pPr>
            <a:endParaRPr/>
          </a:p>
          <a:p>
            <a:pPr marL="171450" indent="-171450">
              <a:buSzPct val="100000"/>
              <a:buFont typeface="Arial"/>
              <a:buChar char="•"/>
            </a:pPr>
            <a:r>
              <a:t>Organize the cases by day (i.e. how many cases reported symptom onset on 1 October 2015?)</a:t>
            </a:r>
          </a:p>
          <a:p>
            <a:pPr marL="171450" indent="-171450">
              <a:buSzPct val="100000"/>
              <a:buFont typeface="Arial"/>
              <a:buChar char="•"/>
            </a:pPr>
            <a:r>
              <a:t>If this was the data you collected, what range for X-axis do you suggest? Remember the x-axis is time</a:t>
            </a:r>
          </a:p>
          <a:p>
            <a:pPr marL="628650" lvl="1" indent="-171450">
              <a:buSzPct val="100000"/>
              <a:buFont typeface="Arial"/>
              <a:buChar char="•"/>
            </a:pPr>
            <a:r>
              <a:t>ANSWER: Recommend an approximate range of 1 October to 25 October 2015. Remember to add labels and an axis title for clarity</a:t>
            </a:r>
          </a:p>
          <a:p>
            <a:pPr marL="171450" indent="-171450">
              <a:buSzPct val="100000"/>
              <a:buFont typeface="Arial"/>
              <a:buChar char="•"/>
            </a:pPr>
            <a:r>
              <a:t>What range for Y-axis do you suggest? Remember the Y-axis is number of cases</a:t>
            </a:r>
          </a:p>
          <a:p>
            <a:pPr marL="628650" lvl="1" indent="-171450">
              <a:buSzPct val="100000"/>
              <a:buFont typeface="Arial"/>
              <a:buChar char="•"/>
            </a:pPr>
            <a:r>
              <a:t>ANSWER: Recommend an approximate range of 0-14 cases. Remember to add labels and an axis title for clarity</a:t>
            </a:r>
          </a:p>
          <a:p>
            <a:pPr marL="171450" indent="-171450">
              <a:buSzPct val="100000"/>
              <a:buFont typeface="Arial"/>
              <a:buChar char="•"/>
            </a:pPr>
            <a:r>
              <a:t>Add the data</a:t>
            </a:r>
          </a:p>
          <a:p>
            <a:pPr marL="628650" lvl="1" indent="-171450">
              <a:buSzPct val="100000"/>
              <a:buFont typeface="Arial"/>
              <a:buChar char="•"/>
            </a:pPr>
            <a:r>
              <a:t>TIP: Each box in the hard copy graph represents one case</a:t>
            </a:r>
          </a:p>
          <a:p>
            <a:pPr marL="171450" indent="-171450">
              <a:buSzPct val="100000"/>
              <a:buFont typeface="Arial"/>
              <a:buChar char="•"/>
            </a:pPr>
            <a:r>
              <a:t>Add a graph title including disease, time and location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Shape 307"/>
          <p:cNvSpPr>
            <a:spLocks noGrp="1" noRot="1" noChangeAspect="1"/>
          </p:cNvSpPr>
          <p:nvPr>
            <p:ph type="sldImg"/>
          </p:nvPr>
        </p:nvSpPr>
        <p:spPr>
          <a:xfrm>
            <a:off x="381000" y="685800"/>
            <a:ext cx="6096000" cy="3429000"/>
          </a:xfrm>
          <a:prstGeom prst="rect">
            <a:avLst/>
          </a:prstGeom>
        </p:spPr>
        <p:txBody>
          <a:bodyPr/>
          <a:lstStyle/>
          <a:p>
            <a:endParaRPr/>
          </a:p>
        </p:txBody>
      </p:sp>
      <p:sp>
        <p:nvSpPr>
          <p:cNvPr id="308" name="Shape 308"/>
          <p:cNvSpPr>
            <a:spLocks noGrp="1"/>
          </p:cNvSpPr>
          <p:nvPr>
            <p:ph type="body" sz="quarter" idx="1"/>
          </p:nvPr>
        </p:nvSpPr>
        <p:spPr>
          <a:prstGeom prst="rect">
            <a:avLst/>
          </a:prstGeom>
        </p:spPr>
        <p:txBody>
          <a:bodyPr/>
          <a:lstStyle/>
          <a:p>
            <a:r>
              <a:t>Participants can use their </a:t>
            </a:r>
            <a:r>
              <a:rPr err="1"/>
              <a:t>epicurves</a:t>
            </a:r>
            <a:r>
              <a:t> to determine the number of cases reporting symptom onset each day.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hape 323"/>
          <p:cNvSpPr>
            <a:spLocks noGrp="1" noRot="1" noChangeAspect="1"/>
          </p:cNvSpPr>
          <p:nvPr>
            <p:ph type="sldImg"/>
          </p:nvPr>
        </p:nvSpPr>
        <p:spPr>
          <a:xfrm>
            <a:off x="381000" y="685800"/>
            <a:ext cx="6096000" cy="3429000"/>
          </a:xfrm>
          <a:prstGeom prst="rect">
            <a:avLst/>
          </a:prstGeom>
        </p:spPr>
        <p:txBody>
          <a:bodyPr/>
          <a:lstStyle/>
          <a:p>
            <a:endParaRPr/>
          </a:p>
        </p:txBody>
      </p:sp>
      <p:sp>
        <p:nvSpPr>
          <p:cNvPr id="324" name="Shape 324"/>
          <p:cNvSpPr>
            <a:spLocks noGrp="1"/>
          </p:cNvSpPr>
          <p:nvPr>
            <p:ph type="body" sz="quarter" idx="1"/>
          </p:nvPr>
        </p:nvSpPr>
        <p:spPr>
          <a:prstGeom prst="rect">
            <a:avLst/>
          </a:prstGeom>
        </p:spPr>
        <p:txBody>
          <a:bodyPr/>
          <a:lstStyle/>
          <a:p>
            <a:r>
              <a:t>Completed Epidemic Curve</a:t>
            </a:r>
            <a:br>
              <a:rPr/>
            </a:br>
            <a:r>
              <a:t>(axes, data, labels, title)</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9"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pic>
        <p:nvPicPr>
          <p:cNvPr id="22"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pic>
        <p:nvPicPr>
          <p:cNvPr id="23" name="Picture 2" descr="Picture 2"/>
          <p:cNvPicPr>
            <a:picLocks noChangeAspect="1"/>
          </p:cNvPicPr>
          <p:nvPr/>
        </p:nvPicPr>
        <p:blipFill>
          <a:blip r:embed="rId3"/>
          <a:stretch>
            <a:fillRect/>
          </a:stretch>
        </p:blipFill>
        <p:spPr>
          <a:xfrm>
            <a:off x="74342" y="6310295"/>
            <a:ext cx="1548718" cy="474296"/>
          </a:xfrm>
          <a:prstGeom prst="rect">
            <a:avLst/>
          </a:prstGeom>
          <a:ln w="12700">
            <a:miter lim="400000"/>
          </a:ln>
        </p:spPr>
      </p:pic>
      <p:sp>
        <p:nvSpPr>
          <p:cNvPr id="25"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26"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7" name="Picture 14" descr="Picture 14"/>
          <p:cNvPicPr>
            <a:picLocks noChangeAspect="1"/>
          </p:cNvPicPr>
          <p:nvPr/>
        </p:nvPicPr>
        <p:blipFill>
          <a:blip r:embed="rId4"/>
          <a:stretch>
            <a:fillRect/>
          </a:stretch>
        </p:blipFill>
        <p:spPr>
          <a:xfrm>
            <a:off x="2" y="0"/>
            <a:ext cx="6560821" cy="5372100"/>
          </a:xfrm>
          <a:prstGeom prst="rect">
            <a:avLst/>
          </a:prstGeom>
          <a:ln w="12700">
            <a:miter lim="400000"/>
          </a:ln>
        </p:spPr>
      </p:pic>
      <p:pic>
        <p:nvPicPr>
          <p:cNvPr id="28" name="Picture 18" descr="Picture 18"/>
          <p:cNvPicPr>
            <a:picLocks noChangeAspect="1"/>
          </p:cNvPicPr>
          <p:nvPr/>
        </p:nvPicPr>
        <p:blipFill>
          <a:blip r:embed="rId5"/>
          <a:stretch>
            <a:fillRect/>
          </a:stretch>
        </p:blipFill>
        <p:spPr>
          <a:xfrm>
            <a:off x="9002489" y="5116962"/>
            <a:ext cx="2823416" cy="908686"/>
          </a:xfrm>
          <a:prstGeom prst="rect">
            <a:avLst/>
          </a:prstGeom>
          <a:ln w="12700">
            <a:miter lim="400000"/>
          </a:ln>
        </p:spPr>
      </p:pic>
      <p:pic>
        <p:nvPicPr>
          <p:cNvPr id="29" name="Picture 19" descr="Picture 19"/>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30" name="Body Level One…"/>
          <p:cNvSpPr txBox="1">
            <a:spLocks noGrp="1"/>
          </p:cNvSpPr>
          <p:nvPr>
            <p:ph type="body" sz="quarter" idx="1"/>
          </p:nvPr>
        </p:nvSpPr>
        <p:spPr>
          <a:xfrm>
            <a:off x="5525727" y="3491867"/>
            <a:ext cx="5925538"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517796" y="1587565"/>
            <a:ext cx="4490140" cy="2410277"/>
          </a:xfrm>
          <a:prstGeom prst="rect">
            <a:avLst/>
          </a:prstGeom>
        </p:spPr>
        <p:txBody>
          <a:bodyPr/>
          <a:lstStyle/>
          <a:p>
            <a:r>
              <a:t>Title Text</a:t>
            </a:r>
          </a:p>
        </p:txBody>
      </p:sp>
      <p:sp>
        <p:nvSpPr>
          <p:cNvPr id="2" name="Subtitle 5">
            <a:extLst>
              <a:ext uri="{FF2B5EF4-FFF2-40B4-BE49-F238E27FC236}">
                <a16:creationId xmlns:a16="http://schemas.microsoft.com/office/drawing/2014/main" id="{CD718205-B772-38DC-938C-66CA377F9D72}"/>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7C5E7520-9549-5B92-F3BE-9C1CF83FF6F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71"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73"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2" name="Subtitle 5">
            <a:extLst>
              <a:ext uri="{FF2B5EF4-FFF2-40B4-BE49-F238E27FC236}">
                <a16:creationId xmlns:a16="http://schemas.microsoft.com/office/drawing/2014/main" id="{9208C467-9C43-D231-D1DF-D2B71F8B8CD9}"/>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1AA24E0E-5CC9-25AA-43F0-17A646A4B19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80"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8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84"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185"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87"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188" name="Rectangle 2"/>
          <p:cNvSpPr txBox="1"/>
          <p:nvPr/>
        </p:nvSpPr>
        <p:spPr>
          <a:xfrm>
            <a:off x="235806" y="73402"/>
            <a:ext cx="8138161"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a:t>Learning objectives</a:t>
            </a:r>
          </a:p>
        </p:txBody>
      </p:sp>
      <p:sp>
        <p:nvSpPr>
          <p:cNvPr id="189"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3E24BB7E-BF0F-5A79-A702-9F2ACCD7DDE0}"/>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6CC2AB51-002F-2A36-02D6-FD09B3216ED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196"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98"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00"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01"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03"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204" name="Title Text"/>
          <p:cNvSpPr txBox="1">
            <a:spLocks noGrp="1"/>
          </p:cNvSpPr>
          <p:nvPr>
            <p:ph type="title"/>
          </p:nvPr>
        </p:nvSpPr>
        <p:spPr>
          <a:xfrm>
            <a:off x="279569" y="-30963"/>
            <a:ext cx="3571876" cy="646113"/>
          </a:xfrm>
          <a:prstGeom prst="rect">
            <a:avLst/>
          </a:prstGeom>
        </p:spPr>
        <p:txBody>
          <a:bodyPr/>
          <a:lstStyle/>
          <a:p>
            <a:r>
              <a:t>Title Text</a:t>
            </a:r>
          </a:p>
        </p:txBody>
      </p:sp>
      <p:sp>
        <p:nvSpPr>
          <p:cNvPr id="205"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E3124469-54D3-322E-EA18-2119DD3C1A5A}"/>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C837CE32-07EE-2244-1780-EBDD244724B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2" name="Image" descr="Image"/>
          <p:cNvPicPr>
            <a:picLocks noChangeAspect="1"/>
          </p:cNvPicPr>
          <p:nvPr/>
        </p:nvPicPr>
        <p:blipFill>
          <a:blip r:embed="rId2"/>
          <a:stretch>
            <a:fillRect/>
          </a:stretch>
        </p:blipFill>
        <p:spPr>
          <a:xfrm>
            <a:off x="-18793" y="-106564"/>
            <a:ext cx="6239224" cy="797316"/>
          </a:xfrm>
          <a:prstGeom prst="rect">
            <a:avLst/>
          </a:prstGeom>
          <a:ln w="12700">
            <a:miter lim="400000"/>
          </a:ln>
        </p:spPr>
      </p:pic>
      <p:pic>
        <p:nvPicPr>
          <p:cNvPr id="21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14"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16"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17"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19"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220" name="Click to add text"/>
          <p:cNvSpPr txBox="1">
            <a:spLocks noGrp="1"/>
          </p:cNvSpPr>
          <p:nvPr>
            <p:ph type="title" hasCustomPrompt="1"/>
          </p:nvPr>
        </p:nvSpPr>
        <p:spPr>
          <a:xfrm>
            <a:off x="252354" y="-30963"/>
            <a:ext cx="3571876" cy="646113"/>
          </a:xfrm>
          <a:prstGeom prst="rect">
            <a:avLst/>
          </a:prstGeom>
        </p:spPr>
        <p:txBody>
          <a:bodyPr/>
          <a:lstStyle/>
          <a:p>
            <a:r>
              <a:t>Click to add text</a:t>
            </a:r>
          </a:p>
        </p:txBody>
      </p:sp>
      <p:sp>
        <p:nvSpPr>
          <p:cNvPr id="22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D691964-CB42-4C28-771C-568A120D6027}"/>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9D0FE836-5CB2-4A75-0C4B-0C9437CEF47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28"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2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32"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33"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35"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236"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AB4181B-29A8-D453-96D6-4B6E909238CA}"/>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CCB5525D-241D-D0C7-E7A5-88A8862A644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4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4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47"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48"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50"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25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99BB29C-CC34-DD8A-D87D-C84F348C112B}"/>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2C45DBD8-71CF-B0C6-834D-6EE0517D725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5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59"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pic>
        <p:nvPicPr>
          <p:cNvPr id="261"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pic>
        <p:nvPicPr>
          <p:cNvPr id="262" name="Picture 2" descr="Picture 2"/>
          <p:cNvPicPr>
            <a:picLocks noChangeAspect="1"/>
          </p:cNvPicPr>
          <p:nvPr/>
        </p:nvPicPr>
        <p:blipFill>
          <a:blip r:embed="rId3"/>
          <a:stretch>
            <a:fillRect/>
          </a:stretch>
        </p:blipFill>
        <p:spPr>
          <a:xfrm>
            <a:off x="74342" y="6310295"/>
            <a:ext cx="1548718" cy="474296"/>
          </a:xfrm>
          <a:prstGeom prst="rect">
            <a:avLst/>
          </a:prstGeom>
          <a:ln w="12700">
            <a:miter lim="400000"/>
          </a:ln>
        </p:spPr>
      </p:pic>
      <p:sp>
        <p:nvSpPr>
          <p:cNvPr id="264"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265"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266" name="Picture 3" descr="Picture 3"/>
          <p:cNvPicPr>
            <a:picLocks noChangeAspect="1"/>
          </p:cNvPicPr>
          <p:nvPr/>
        </p:nvPicPr>
        <p:blipFill>
          <a:blip r:embed="rId4"/>
          <a:stretch>
            <a:fillRect/>
          </a:stretch>
        </p:blipFill>
        <p:spPr>
          <a:xfrm>
            <a:off x="-9145" y="-18870"/>
            <a:ext cx="5130801" cy="660401"/>
          </a:xfrm>
          <a:prstGeom prst="rect">
            <a:avLst/>
          </a:prstGeom>
          <a:ln w="12700">
            <a:miter lim="400000"/>
          </a:ln>
        </p:spPr>
      </p:pic>
      <p:sp>
        <p:nvSpPr>
          <p:cNvPr id="267" name="TextBox 4"/>
          <p:cNvSpPr txBox="1"/>
          <p:nvPr/>
        </p:nvSpPr>
        <p:spPr>
          <a:xfrm>
            <a:off x="275896" y="11102"/>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Disclaimer</a:t>
            </a:r>
          </a:p>
        </p:txBody>
      </p:sp>
      <p:pic>
        <p:nvPicPr>
          <p:cNvPr id="268"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69" name="Body Level One…"/>
          <p:cNvSpPr txBox="1">
            <a:spLocks noGrp="1"/>
          </p:cNvSpPr>
          <p:nvPr>
            <p:ph type="body" idx="1"/>
          </p:nvPr>
        </p:nvSpPr>
        <p:spPr>
          <a:xfrm>
            <a:off x="797442" y="842962"/>
            <a:ext cx="10450422"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A146521-352C-149D-1CA0-C117F52DEB20}"/>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52AFC853-F944-441A-AD8E-0F2FF6D4646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4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42"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43"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45"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46"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7"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48"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EC151D7-6D3B-8AE2-2BA4-4A5D6795CFFA}"/>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1069C5FE-1239-5834-820F-28D89298197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9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5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59"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60"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62"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6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4" name="Title Text"/>
          <p:cNvSpPr txBox="1">
            <a:spLocks noGrp="1"/>
          </p:cNvSpPr>
          <p:nvPr>
            <p:ph type="title"/>
          </p:nvPr>
        </p:nvSpPr>
        <p:spPr>
          <a:xfrm>
            <a:off x="263351" y="543115"/>
            <a:ext cx="3264196" cy="1001235"/>
          </a:xfrm>
          <a:prstGeom prst="rect">
            <a:avLst/>
          </a:prstGeom>
        </p:spPr>
        <p:txBody>
          <a:bodyPr/>
          <a:lstStyle/>
          <a:p>
            <a:r>
              <a:t>Title Text</a:t>
            </a:r>
          </a:p>
        </p:txBody>
      </p:sp>
      <p:sp>
        <p:nvSpPr>
          <p:cNvPr id="65"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7A99BB5-6757-2A67-9187-DBEBC863F206}"/>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BC4C265D-A959-C28D-4D7F-9787F0808A5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
        <p:nvSpPr>
          <p:cNvPr id="4" name="Rounded Rectangle 3">
            <a:extLst>
              <a:ext uri="{FF2B5EF4-FFF2-40B4-BE49-F238E27FC236}">
                <a16:creationId xmlns:a16="http://schemas.microsoft.com/office/drawing/2014/main" id="{4434148D-C773-1881-7F83-CCB49CC04FE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73" name="Image" descr="Image"/>
          <p:cNvPicPr>
            <a:picLocks noChangeAspect="1"/>
          </p:cNvPicPr>
          <p:nvPr userDrawn="1"/>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77"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78"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80"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8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4"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330782F2-D408-9CF2-82DA-C924979B565A}"/>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146BAABA-FD1D-0F5E-0F78-205867675DC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
        <p:nvSpPr>
          <p:cNvPr id="4" name="TextBox 4">
            <a:extLst>
              <a:ext uri="{FF2B5EF4-FFF2-40B4-BE49-F238E27FC236}">
                <a16:creationId xmlns:a16="http://schemas.microsoft.com/office/drawing/2014/main" id="{701C4110-95A1-D795-2881-EB2382CE3679}"/>
              </a:ext>
            </a:extLst>
          </p:cNvPr>
          <p:cNvSpPr txBox="1"/>
          <p:nvPr userDrawn="1"/>
        </p:nvSpPr>
        <p:spPr>
          <a:xfrm>
            <a:off x="388936" y="885342"/>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Key messages</a:t>
            </a:r>
          </a:p>
        </p:txBody>
      </p:sp>
      <p:sp>
        <p:nvSpPr>
          <p:cNvPr id="5" name="Rounded Rectangle 3">
            <a:extLst>
              <a:ext uri="{FF2B5EF4-FFF2-40B4-BE49-F238E27FC236}">
                <a16:creationId xmlns:a16="http://schemas.microsoft.com/office/drawing/2014/main" id="{17F7D0C9-195D-B04D-DB19-98B4EB8BEA7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95"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98"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2"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CD6E87ED-4D47-1CC1-17AE-D53D107728B6}"/>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120E5FAB-2341-446E-DEB3-CA797A1535F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
        <p:nvSpPr>
          <p:cNvPr id="4" name="TextBox 5">
            <a:extLst>
              <a:ext uri="{FF2B5EF4-FFF2-40B4-BE49-F238E27FC236}">
                <a16:creationId xmlns:a16="http://schemas.microsoft.com/office/drawing/2014/main" id="{7D977A7A-398D-25DA-28AB-EC9DE285AF32}"/>
              </a:ext>
            </a:extLst>
          </p:cNvPr>
          <p:cNvSpPr txBox="1"/>
          <p:nvPr userDrawn="1"/>
        </p:nvSpPr>
        <p:spPr>
          <a:xfrm>
            <a:off x="388936" y="37734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References and guidelines</a:t>
            </a:r>
          </a:p>
        </p:txBody>
      </p:sp>
      <p:sp>
        <p:nvSpPr>
          <p:cNvPr id="5" name="Rounded Rectangle 3">
            <a:extLst>
              <a:ext uri="{FF2B5EF4-FFF2-40B4-BE49-F238E27FC236}">
                <a16:creationId xmlns:a16="http://schemas.microsoft.com/office/drawing/2014/main" id="{3A9F11FF-8663-BC3C-8C36-A8279BD96E2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13"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114"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16"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11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2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EDD71701-C7A4-1504-8AB6-61408617BFA0}"/>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27BAE7C5-5E17-50D1-E960-C31A12E3E38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
        <p:nvSpPr>
          <p:cNvPr id="4" name="TextBox 6">
            <a:extLst>
              <a:ext uri="{FF2B5EF4-FFF2-40B4-BE49-F238E27FC236}">
                <a16:creationId xmlns:a16="http://schemas.microsoft.com/office/drawing/2014/main" id="{B2C3FD4F-3CE9-EB83-8692-8856D5BAAEF3}"/>
              </a:ext>
            </a:extLst>
          </p:cNvPr>
          <p:cNvSpPr txBox="1"/>
          <p:nvPr userDrawn="1"/>
        </p:nvSpPr>
        <p:spPr>
          <a:xfrm>
            <a:off x="388936" y="463959"/>
            <a:ext cx="3425273"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Additional learning resources</a:t>
            </a:r>
          </a:p>
        </p:txBody>
      </p:sp>
      <p:sp>
        <p:nvSpPr>
          <p:cNvPr id="5" name="Rounded Rectangle 3">
            <a:extLst>
              <a:ext uri="{FF2B5EF4-FFF2-40B4-BE49-F238E27FC236}">
                <a16:creationId xmlns:a16="http://schemas.microsoft.com/office/drawing/2014/main" id="{ED997738-37B2-731B-506F-20C455C4308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2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31"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132"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34"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13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38"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956D965-2FB8-5A28-9244-6ADB97E52654}"/>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C600103E-7ECA-2EC0-A32C-ABE731AA31C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
        <p:nvSpPr>
          <p:cNvPr id="4" name="TextBox 6">
            <a:extLst>
              <a:ext uri="{FF2B5EF4-FFF2-40B4-BE49-F238E27FC236}">
                <a16:creationId xmlns:a16="http://schemas.microsoft.com/office/drawing/2014/main" id="{86E3A9FF-9BD2-C7D4-7B64-3BF878A976C2}"/>
              </a:ext>
            </a:extLst>
          </p:cNvPr>
          <p:cNvSpPr txBox="1"/>
          <p:nvPr userDrawn="1"/>
        </p:nvSpPr>
        <p:spPr>
          <a:xfrm>
            <a:off x="388936" y="885342"/>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Questions?</a:t>
            </a:r>
          </a:p>
        </p:txBody>
      </p:sp>
      <p:sp>
        <p:nvSpPr>
          <p:cNvPr id="5" name="Rounded Rectangle 3">
            <a:extLst>
              <a:ext uri="{FF2B5EF4-FFF2-40B4-BE49-F238E27FC236}">
                <a16:creationId xmlns:a16="http://schemas.microsoft.com/office/drawing/2014/main" id="{E01E12E4-8E70-BC09-7B47-D898E082CAC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4"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56"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58"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15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60"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66EA4772-A54D-26C7-12CD-BA93A44DC439}"/>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550C0365-D468-4039-81B2-096730CC4C9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0"/>
          <a:stretch>
            <a:fillRect/>
          </a:stretch>
        </p:blipFill>
        <p:spPr>
          <a:xfrm>
            <a:off x="74344" y="6310302"/>
            <a:ext cx="1548718" cy="474296"/>
          </a:xfrm>
          <a:prstGeom prst="rect">
            <a:avLst/>
          </a:prstGeom>
          <a:ln w="12700">
            <a:miter lim="400000"/>
          </a:ln>
        </p:spPr>
      </p:pic>
      <p:pic>
        <p:nvPicPr>
          <p:cNvPr id="6" name="Picture 2" descr="Picture 2"/>
          <p:cNvPicPr>
            <a:picLocks noChangeAspect="1"/>
          </p:cNvPicPr>
          <p:nvPr/>
        </p:nvPicPr>
        <p:blipFill>
          <a:blip r:embed="rId20"/>
          <a:stretch>
            <a:fillRect/>
          </a:stretch>
        </p:blipFill>
        <p:spPr>
          <a:xfrm>
            <a:off x="74342" y="6310295"/>
            <a:ext cx="1548718" cy="474296"/>
          </a:xfrm>
          <a:prstGeom prst="rect">
            <a:avLst/>
          </a:prstGeom>
          <a:ln w="12700">
            <a:miter lim="400000"/>
          </a:ln>
        </p:spPr>
      </p:pic>
      <p:sp>
        <p:nvSpPr>
          <p:cNvPr id="7" name="Subtitle 5"/>
          <p:cNvSpPr txBox="1"/>
          <p:nvPr/>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8"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0" name="TextBox 5"/>
          <p:cNvSpPr txBox="1"/>
          <p:nvPr/>
        </p:nvSpPr>
        <p:spPr>
          <a:xfrm>
            <a:off x="4400180" y="2662195"/>
            <a:ext cx="3721502"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1928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8410A0D8-0A52-648B-CBF9-43A41CE9F20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1"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2"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52"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14"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74"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92" marR="0" indent="-347188"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54" marR="0" indent="-347188"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16" marR="0" indent="-347189"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75" marR="0" indent="-347189"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hyperlink" Target="https://www.cdc.gov/training/quicklearns/createepi/" TargetMode="External"/><Relationship Id="rId2" Type="http://schemas.openxmlformats.org/officeDocument/2006/relationships/hyperlink" Target="https://www.cdc.gov/publichealth101/epidemiology.html" TargetMode="Externa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6.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Title 2"/>
          <p:cNvSpPr txBox="1">
            <a:spLocks noGrp="1"/>
          </p:cNvSpPr>
          <p:nvPr>
            <p:ph type="title"/>
          </p:nvPr>
        </p:nvSpPr>
        <p:spPr>
          <a:xfrm>
            <a:off x="612351" y="1505716"/>
            <a:ext cx="3633988" cy="2410276"/>
          </a:xfrm>
          <a:prstGeom prst="rect">
            <a:avLst/>
          </a:prstGeom>
        </p:spPr>
        <p:txBody>
          <a:bodyPr/>
          <a:lstStyle/>
          <a:p>
            <a:r>
              <a:rPr b="1"/>
              <a:t>Making an </a:t>
            </a:r>
            <a:r>
              <a:rPr b="1" err="1"/>
              <a:t>Epicurve</a:t>
            </a:r>
            <a:endParaRPr b="1"/>
          </a:p>
        </p:txBody>
      </p:sp>
      <p:sp>
        <p:nvSpPr>
          <p:cNvPr id="279" name="ZoneTexte 1"/>
          <p:cNvSpPr txBox="1"/>
          <p:nvPr/>
        </p:nvSpPr>
        <p:spPr>
          <a:xfrm>
            <a:off x="5629405" y="3717252"/>
            <a:ext cx="3008354"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lgn="ctr">
              <a:defRPr sz="3200">
                <a:solidFill>
                  <a:srgbClr val="10253F"/>
                </a:solidFill>
                <a:latin typeface="Source Sans Pro Bold"/>
                <a:ea typeface="Source Sans Pro Bold"/>
                <a:cs typeface="Source Sans Pro Bold"/>
                <a:sym typeface="Source Sans Pro Bold"/>
              </a:defRPr>
            </a:pPr>
            <a:r>
              <a:rPr dirty="0"/>
              <a:t>Duration: </a:t>
            </a:r>
            <a:r>
              <a:rPr lang="en-GB" dirty="0"/>
              <a:t>30-45</a:t>
            </a:r>
            <a:r>
              <a:rPr dirty="0"/>
              <a:t>’</a:t>
            </a:r>
            <a:r>
              <a:rPr dirty="0">
                <a:solidFill>
                  <a:srgbClr val="000000"/>
                </a:solidFill>
              </a:rPr>
              <a:t>​</a:t>
            </a:r>
          </a:p>
        </p:txBody>
      </p:sp>
      <p:sp>
        <p:nvSpPr>
          <p:cNvPr id="280" name="TextBox 6"/>
          <p:cNvSpPr txBox="1"/>
          <p:nvPr/>
        </p:nvSpPr>
        <p:spPr>
          <a:xfrm>
            <a:off x="567709" y="1664269"/>
            <a:ext cx="6059195" cy="76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b="1"/>
              <a:t>B4.2</a:t>
            </a:r>
          </a:p>
        </p:txBody>
      </p:sp>
      <p:sp>
        <p:nvSpPr>
          <p:cNvPr id="281" name="TextBox 11"/>
          <p:cNvSpPr txBox="1"/>
          <p:nvPr/>
        </p:nvSpPr>
        <p:spPr>
          <a:xfrm>
            <a:off x="567709" y="4147146"/>
            <a:ext cx="2333564" cy="3200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1400">
                <a:solidFill>
                  <a:srgbClr val="FFFFFF"/>
                </a:solidFill>
                <a:latin typeface="+mn-lt"/>
                <a:ea typeface="+mn-ea"/>
                <a:cs typeface="+mn-cs"/>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0" name="Chart 12"/>
          <p:cNvGraphicFramePr/>
          <p:nvPr>
            <p:extLst>
              <p:ext uri="{D42A27DB-BD31-4B8C-83A1-F6EECF244321}">
                <p14:modId xmlns:p14="http://schemas.microsoft.com/office/powerpoint/2010/main" val="407515205"/>
              </p:ext>
            </p:extLst>
          </p:nvPr>
        </p:nvGraphicFramePr>
        <p:xfrm>
          <a:off x="2297131" y="1145566"/>
          <a:ext cx="7597738" cy="4566868"/>
        </p:xfrm>
        <a:graphic>
          <a:graphicData uri="http://schemas.openxmlformats.org/drawingml/2006/chart">
            <c:chart xmlns:c="http://schemas.openxmlformats.org/drawingml/2006/chart" xmlns:r="http://schemas.openxmlformats.org/officeDocument/2006/relationships" r:id="rId3"/>
          </a:graphicData>
        </a:graphic>
      </p:graphicFrame>
      <p:sp>
        <p:nvSpPr>
          <p:cNvPr id="321" name="TextBox 8"/>
          <p:cNvSpPr txBox="1"/>
          <p:nvPr/>
        </p:nvSpPr>
        <p:spPr>
          <a:xfrm>
            <a:off x="2903220" y="706145"/>
            <a:ext cx="6385560" cy="8788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algn="ctr">
              <a:defRPr sz="2400">
                <a:latin typeface="Source Sans Pro Bold"/>
                <a:ea typeface="Source Sans Pro Bold"/>
                <a:cs typeface="Source Sans Pro Bold"/>
                <a:sym typeface="Source Sans Pro Bold"/>
              </a:defRPr>
            </a:pPr>
            <a:r>
              <a:t>Number of Cases of Disease X</a:t>
            </a:r>
            <a:endParaRPr b="1">
              <a:latin typeface="Calibri"/>
              <a:ea typeface="Calibri"/>
              <a:cs typeface="Calibri"/>
              <a:sym typeface="Calibri"/>
            </a:endParaRPr>
          </a:p>
          <a:p>
            <a:pPr algn="ctr">
              <a:defRPr sz="2400">
                <a:latin typeface="Source Sans Pro Bold"/>
                <a:ea typeface="Source Sans Pro Bold"/>
                <a:cs typeface="Source Sans Pro Bold"/>
                <a:sym typeface="Source Sans Pro Bold"/>
              </a:defRPr>
            </a:pPr>
            <a:r>
              <a:t>by Date of Onset, District Y, October 2015</a:t>
            </a:r>
          </a:p>
        </p:txBody>
      </p:sp>
      <p:sp>
        <p:nvSpPr>
          <p:cNvPr id="2" name="Title 3">
            <a:extLst>
              <a:ext uri="{FF2B5EF4-FFF2-40B4-BE49-F238E27FC236}">
                <a16:creationId xmlns:a16="http://schemas.microsoft.com/office/drawing/2014/main" id="{09FC58A5-4FBC-1F7D-7671-50B0D5E7359C}"/>
              </a:ext>
            </a:extLst>
          </p:cNvPr>
          <p:cNvSpPr txBox="1">
            <a:spLocks/>
          </p:cNvSpPr>
          <p:nvPr/>
        </p:nvSpPr>
        <p:spPr>
          <a:xfrm>
            <a:off x="74191" y="40190"/>
            <a:ext cx="10972801" cy="6168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0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3200" b="1"/>
              <a:t>Debriefing: Add graph title</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Content Placeholder 2"/>
          <p:cNvSpPr txBox="1">
            <a:spLocks noGrp="1"/>
          </p:cNvSpPr>
          <p:nvPr>
            <p:ph type="body" idx="1"/>
          </p:nvPr>
        </p:nvSpPr>
        <p:spPr>
          <a:xfrm>
            <a:off x="4273550" y="1160756"/>
            <a:ext cx="7529514" cy="4536489"/>
          </a:xfrm>
          <a:prstGeom prst="rect">
            <a:avLst/>
          </a:prstGeom>
        </p:spPr>
        <p:txBody>
          <a:bodyPr>
            <a:normAutofit/>
          </a:bodyPr>
          <a:lstStyle/>
          <a:p>
            <a:pPr>
              <a:spcBef>
                <a:spcPts val="800"/>
              </a:spcBef>
              <a:defRPr sz="1600"/>
            </a:pPr>
            <a:endParaRPr/>
          </a:p>
          <a:p>
            <a:pPr>
              <a:spcBef>
                <a:spcPts val="800"/>
              </a:spcBef>
              <a:defRPr>
                <a:solidFill>
                  <a:srgbClr val="C00000"/>
                </a:solidFill>
                <a:latin typeface="Source Sans Pro Bold"/>
                <a:ea typeface="Source Sans Pro Bold"/>
                <a:cs typeface="Source Sans Pro Bold"/>
                <a:sym typeface="Source Sans Pro Bold"/>
              </a:defRPr>
            </a:pPr>
            <a:r>
              <a:rPr b="1"/>
              <a:t>This exercise was adapted from FETP Frontline training materials</a:t>
            </a:r>
            <a:r>
              <a:rPr lang="hu-HU" b="1"/>
              <a:t>.</a:t>
            </a:r>
            <a:endParaRPr b="1"/>
          </a:p>
          <a:p>
            <a:pPr>
              <a:spcBef>
                <a:spcPts val="800"/>
              </a:spcBef>
              <a:defRPr sz="2000"/>
            </a:pPr>
            <a:endParaRPr/>
          </a:p>
          <a:p>
            <a:pPr>
              <a:spcBef>
                <a:spcPts val="700"/>
              </a:spcBef>
              <a:defRPr sz="2000"/>
            </a:pPr>
            <a:r>
              <a:t>CDC Field Epidemiology Training Program- Frontline training slides, December 2015 &amp; February 2016</a:t>
            </a:r>
          </a:p>
          <a:p>
            <a:pPr>
              <a:spcBef>
                <a:spcPts val="700"/>
              </a:spcBef>
              <a:defRPr sz="2000"/>
            </a:pPr>
            <a:r>
              <a:t>Centers for Disease Control and Prevention (CDC). Introduction to Public Health. In: Public Health 101 Series. Atlanta, GA: U.S. Department of Health and Human Services, CDC; 2014. Available at:</a:t>
            </a:r>
          </a:p>
          <a:p>
            <a:pPr>
              <a:spcBef>
                <a:spcPts val="800"/>
              </a:spcBef>
              <a:defRPr sz="2000"/>
            </a:pPr>
            <a:endParaRPr/>
          </a:p>
          <a:p>
            <a:pPr>
              <a:spcBef>
                <a:spcPts val="700"/>
              </a:spcBef>
              <a:defRPr sz="2000"/>
            </a:pPr>
            <a:r>
              <a:t> </a:t>
            </a:r>
            <a:r>
              <a:rPr u="sng">
                <a:solidFill>
                  <a:srgbClr val="0563C1"/>
                </a:solidFill>
                <a:uFill>
                  <a:solidFill>
                    <a:srgbClr val="0563C1"/>
                  </a:solidFill>
                </a:uFill>
                <a:hlinkClick r:id="rId2"/>
              </a:rPr>
              <a:t>https://www.cdc.gov/publichealth101/epidemiology.html</a:t>
            </a:r>
            <a:r>
              <a:t>.</a:t>
            </a:r>
          </a:p>
          <a:p>
            <a:pPr>
              <a:spcBef>
                <a:spcPts val="800"/>
              </a:spcBef>
              <a:defRPr sz="2000"/>
            </a:pPr>
            <a:endParaRPr/>
          </a:p>
          <a:p>
            <a:pPr>
              <a:spcBef>
                <a:spcPts val="700"/>
              </a:spcBef>
              <a:defRPr sz="2000"/>
            </a:pPr>
            <a:r>
              <a:rPr u="sng">
                <a:solidFill>
                  <a:srgbClr val="0563C1"/>
                </a:solidFill>
                <a:uFill>
                  <a:solidFill>
                    <a:srgbClr val="0563C1"/>
                  </a:solidFill>
                </a:uFill>
                <a:hlinkClick r:id="rId3"/>
              </a:rPr>
              <a:t> https://www.cdc.gov/training/quicklearns/createepi/</a:t>
            </a:r>
            <a:r>
              <a:t> </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Content Placeholder 2"/>
          <p:cNvSpPr txBox="1">
            <a:spLocks noGrp="1"/>
          </p:cNvSpPr>
          <p:nvPr>
            <p:ph type="body" idx="1"/>
          </p:nvPr>
        </p:nvSpPr>
        <p:spPr>
          <a:xfrm>
            <a:off x="989481" y="842962"/>
            <a:ext cx="10045166" cy="5206965"/>
          </a:xfrm>
          <a:prstGeom prst="rect">
            <a:avLst/>
          </a:prstGeom>
        </p:spPr>
        <p:txBody>
          <a:bodyPr lIns="0" tIns="0" rIns="0" bIns="0"/>
          <a:lstStyle/>
          <a:p>
            <a:pPr algn="just" defTabSz="271962">
              <a:spcBef>
                <a:spcPts val="200"/>
              </a:spcBef>
              <a:buClr>
                <a:schemeClr val="accent3"/>
              </a:buClr>
              <a:buFont typeface="Arial"/>
              <a:defRPr sz="1879"/>
            </a:pPr>
            <a:r>
              <a:t>WHO Health Security Learning Platform - Training Materials</a:t>
            </a:r>
          </a:p>
          <a:p>
            <a:pPr algn="just" defTabSz="271962">
              <a:spcBef>
                <a:spcPts val="200"/>
              </a:spcBef>
              <a:buClr>
                <a:schemeClr val="accent3"/>
              </a:buClr>
              <a:buFont typeface="Arial"/>
              <a:defRPr sz="1879"/>
            </a:pPr>
            <a:r>
              <a:t>These WHO Training Materials are © World Health Organization (WHO) 2022. All rights reserved.</a:t>
            </a:r>
          </a:p>
          <a:p>
            <a:pPr algn="just" defTabSz="271962">
              <a:spcBef>
                <a:spcPts val="200"/>
              </a:spcBef>
              <a:buClr>
                <a:schemeClr val="accent3"/>
              </a:buClr>
              <a:buFont typeface="Arial"/>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71962">
              <a:spcBef>
                <a:spcPts val="200"/>
              </a:spcBef>
              <a:buClr>
                <a:schemeClr val="accent3"/>
              </a:buClr>
              <a:buFont typeface="Arial"/>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Google Shape;307;p8"/>
          <p:cNvSpPr txBox="1">
            <a:spLocks noGrp="1"/>
          </p:cNvSpPr>
          <p:nvPr>
            <p:ph type="title"/>
          </p:nvPr>
        </p:nvSpPr>
        <p:spPr>
          <a:xfrm>
            <a:off x="393763" y="798991"/>
            <a:ext cx="3264196" cy="863288"/>
          </a:xfrm>
          <a:prstGeom prst="rect">
            <a:avLst/>
          </a:prstGeom>
        </p:spPr>
        <p:txBody>
          <a:bodyPr lIns="0" tIns="0" rIns="0" bIns="0"/>
          <a:lstStyle/>
          <a:p>
            <a:r>
              <a:rPr b="1"/>
              <a:t>Introduction</a:t>
            </a:r>
          </a:p>
        </p:txBody>
      </p:sp>
      <p:sp>
        <p:nvSpPr>
          <p:cNvPr id="284" name="Google Shape;308;p8"/>
          <p:cNvSpPr txBox="1">
            <a:spLocks noGrp="1"/>
          </p:cNvSpPr>
          <p:nvPr>
            <p:ph type="body" idx="4294967295"/>
          </p:nvPr>
        </p:nvSpPr>
        <p:spPr>
          <a:xfrm>
            <a:off x="4273550" y="1821025"/>
            <a:ext cx="7529514" cy="3215951"/>
          </a:xfrm>
          <a:prstGeom prst="rect">
            <a:avLst/>
          </a:prstGeom>
        </p:spPr>
        <p:txBody>
          <a:bodyPr lIns="0" tIns="0" rIns="0" bIns="0" anchor="t">
            <a:normAutofit/>
          </a:bodyPr>
          <a:lstStyle/>
          <a:p>
            <a:pPr>
              <a:defRPr sz="2000"/>
            </a:pPr>
            <a:r>
              <a:rPr dirty="0"/>
              <a:t>This learning resource is part of the Rapid Response Team Advanced Training </a:t>
            </a:r>
            <a:r>
              <a:rPr lang="en-GB" dirty="0">
                <a:ea typeface="+mn-lt"/>
                <a:cs typeface="+mn-lt"/>
              </a:rPr>
              <a:t>Package</a:t>
            </a:r>
            <a:r>
              <a:rPr dirty="0"/>
              <a:t> (RRT ATP) especially geared to RRT members.</a:t>
            </a:r>
          </a:p>
          <a:p>
            <a:pPr>
              <a:defRPr sz="2000"/>
            </a:pPr>
            <a:endParaRPr/>
          </a:p>
          <a:p>
            <a:pPr>
              <a:defRPr sz="2000"/>
            </a:pPr>
            <a:r>
              <a:rPr dirty="0"/>
              <a:t>Based on an all-hazard approach, the </a:t>
            </a:r>
            <a:r>
              <a:rPr dirty="0" err="1"/>
              <a:t>programme</a:t>
            </a:r>
            <a:r>
              <a:rPr dirty="0"/>
              <a:t> aims to provide RRT members with the advanced knowledge, skills, attitudes (KSA) and tools needed to early detect and effectively respond to  a public health event. </a:t>
            </a:r>
          </a:p>
          <a:p>
            <a:pPr>
              <a:defRPr sz="2000"/>
            </a:pPr>
            <a:endParaRPr/>
          </a:p>
          <a:p>
            <a:pPr>
              <a:defRPr sz="2000"/>
            </a:pPr>
            <a:r>
              <a:rPr dirty="0"/>
              <a:t>The RRT ATP is a component of the Rapid Response Teams Training</a:t>
            </a:r>
            <a:r>
              <a:rPr lang="fr-FR" dirty="0"/>
              <a:t> Programme.</a:t>
            </a:r>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Title 3"/>
          <p:cNvSpPr txBox="1">
            <a:spLocks noGrp="1"/>
          </p:cNvSpPr>
          <p:nvPr>
            <p:ph type="title"/>
          </p:nvPr>
        </p:nvSpPr>
        <p:spPr>
          <a:xfrm>
            <a:off x="444780" y="119465"/>
            <a:ext cx="2845399" cy="1751456"/>
          </a:xfrm>
          <a:prstGeom prst="rect">
            <a:avLst/>
          </a:prstGeom>
        </p:spPr>
        <p:txBody>
          <a:bodyPr/>
          <a:lstStyle/>
          <a:p>
            <a:r>
              <a:rPr b="1"/>
              <a:t>Learning objectives</a:t>
            </a:r>
          </a:p>
        </p:txBody>
      </p:sp>
      <p:sp>
        <p:nvSpPr>
          <p:cNvPr id="289" name="Content Placeholder 4"/>
          <p:cNvSpPr txBox="1">
            <a:spLocks noGrp="1"/>
          </p:cNvSpPr>
          <p:nvPr>
            <p:ph type="body" idx="4294967295"/>
          </p:nvPr>
        </p:nvSpPr>
        <p:spPr>
          <a:xfrm>
            <a:off x="4273550" y="2425615"/>
            <a:ext cx="7529514" cy="2006770"/>
          </a:xfrm>
          <a:prstGeom prst="rect">
            <a:avLst/>
          </a:prstGeom>
        </p:spPr>
        <p:txBody>
          <a:bodyPr>
            <a:normAutofit/>
          </a:bodyPr>
          <a:lstStyle/>
          <a:p>
            <a:endParaRPr sz="2600">
              <a:solidFill>
                <a:schemeClr val="tx1"/>
              </a:solidFill>
            </a:endParaRPr>
          </a:p>
          <a:p>
            <a:r>
              <a:rPr sz="2600" b="1">
                <a:solidFill>
                  <a:schemeClr val="tx1"/>
                </a:solidFill>
              </a:rPr>
              <a:t>At the end of this </a:t>
            </a:r>
            <a:r>
              <a:rPr lang="fr-FR" sz="2600" b="1">
                <a:solidFill>
                  <a:schemeClr val="tx1"/>
                </a:solidFill>
              </a:rPr>
              <a:t>session,</a:t>
            </a:r>
            <a:r>
              <a:rPr sz="2600" b="1">
                <a:solidFill>
                  <a:schemeClr val="tx1"/>
                </a:solidFill>
              </a:rPr>
              <a:t> you should be able to:</a:t>
            </a:r>
          </a:p>
          <a:p>
            <a:endParaRPr/>
          </a:p>
          <a:p>
            <a:pPr marL="342900" indent="-342900">
              <a:buClr>
                <a:srgbClr val="C00000"/>
              </a:buClr>
              <a:buFont typeface="Arial" panose="020B0604020202020204" pitchFamily="34" charset="0"/>
              <a:buChar char="•"/>
            </a:pPr>
            <a:r>
              <a:t>Create an epidemic curve (</a:t>
            </a:r>
            <a:r>
              <a:rPr err="1"/>
              <a:t>epicurve</a:t>
            </a:r>
            <a:r>
              <a:t>) from outbreak investigation data.</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307;p8">
            <a:extLst>
              <a:ext uri="{FF2B5EF4-FFF2-40B4-BE49-F238E27FC236}">
                <a16:creationId xmlns:a16="http://schemas.microsoft.com/office/drawing/2014/main" id="{DC891D8D-F069-0B76-84FC-4BEAA3EC58F8}"/>
              </a:ext>
            </a:extLst>
          </p:cNvPr>
          <p:cNvSpPr txBox="1">
            <a:spLocks/>
          </p:cNvSpPr>
          <p:nvPr/>
        </p:nvSpPr>
        <p:spPr>
          <a:xfrm>
            <a:off x="393763" y="798991"/>
            <a:ext cx="3264196" cy="86328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a:t>Instruction</a:t>
            </a:r>
          </a:p>
        </p:txBody>
      </p:sp>
      <p:sp>
        <p:nvSpPr>
          <p:cNvPr id="2" name="Szövegdoboz 1">
            <a:extLst>
              <a:ext uri="{FF2B5EF4-FFF2-40B4-BE49-F238E27FC236}">
                <a16:creationId xmlns:a16="http://schemas.microsoft.com/office/drawing/2014/main" id="{C031B5BD-9CEF-262A-4696-4132064C0F54}"/>
              </a:ext>
            </a:extLst>
          </p:cNvPr>
          <p:cNvSpPr txBox="1"/>
          <p:nvPr/>
        </p:nvSpPr>
        <p:spPr>
          <a:xfrm>
            <a:off x="4228557" y="2090173"/>
            <a:ext cx="7454457" cy="26776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defRPr sz="2800"/>
            </a:pPr>
            <a:r>
              <a:rPr lang="en-US" sz="2400"/>
              <a:t>Using graph paper, each group will create an </a:t>
            </a:r>
            <a:r>
              <a:rPr lang="en-US" sz="2400" err="1"/>
              <a:t>epicurve</a:t>
            </a:r>
            <a:r>
              <a:rPr lang="en-US" sz="2400"/>
              <a:t> based on the outbreak data (next slide).</a:t>
            </a:r>
          </a:p>
          <a:p>
            <a:pPr>
              <a:defRPr sz="2800"/>
            </a:pPr>
            <a:endParaRPr lang="en-US" sz="2400"/>
          </a:p>
          <a:p>
            <a:pPr>
              <a:defRPr sz="2800"/>
            </a:pPr>
            <a:r>
              <a:rPr lang="en-US" sz="2400" err="1"/>
              <a:t>Epicurves</a:t>
            </a:r>
            <a:r>
              <a:rPr lang="en-US" sz="2400"/>
              <a:t> should include: </a:t>
            </a:r>
          </a:p>
          <a:p>
            <a:pPr marL="342900" indent="-342900">
              <a:buClr>
                <a:schemeClr val="accent3"/>
              </a:buClr>
              <a:buFont typeface="Wingdings" panose="05000000000000000000" pitchFamily="2" charset="2"/>
              <a:buChar char="§"/>
              <a:defRPr sz="2800"/>
            </a:pPr>
            <a:r>
              <a:rPr lang="en-US" sz="2400"/>
              <a:t>Graph title</a:t>
            </a:r>
          </a:p>
          <a:p>
            <a:pPr marL="342900" indent="-342900">
              <a:buClr>
                <a:schemeClr val="accent3"/>
              </a:buClr>
              <a:buFont typeface="Wingdings" panose="05000000000000000000" pitchFamily="2" charset="2"/>
              <a:buChar char="§"/>
              <a:defRPr sz="2800"/>
            </a:pPr>
            <a:r>
              <a:rPr lang="en-US" sz="2400"/>
              <a:t>Titles for the x-axis (horizontal) and y-axis (vertical)</a:t>
            </a:r>
          </a:p>
          <a:p>
            <a:pPr marL="342900" indent="-342900">
              <a:buClr>
                <a:schemeClr val="accent3"/>
              </a:buClr>
              <a:buFont typeface="Wingdings" panose="05000000000000000000" pitchFamily="2" charset="2"/>
              <a:buChar char="§"/>
              <a:defRPr sz="2800"/>
            </a:pPr>
            <a:r>
              <a:rPr lang="en-US" sz="2400"/>
              <a:t>Value labels for both axes</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7" name="Content Placeholder 3"/>
          <p:cNvGraphicFramePr/>
          <p:nvPr>
            <p:extLst>
              <p:ext uri="{D42A27DB-BD31-4B8C-83A1-F6EECF244321}">
                <p14:modId xmlns:p14="http://schemas.microsoft.com/office/powerpoint/2010/main" val="3779620869"/>
              </p:ext>
            </p:extLst>
          </p:nvPr>
        </p:nvGraphicFramePr>
        <p:xfrm>
          <a:off x="2603613" y="1245363"/>
          <a:ext cx="6984774" cy="4367275"/>
        </p:xfrm>
        <a:graphic>
          <a:graphicData uri="http://schemas.openxmlformats.org/drawingml/2006/table">
            <a:tbl>
              <a:tblPr firstRow="1" bandRow="1">
                <a:tableStyleId>{4C3C2611-4C71-4FC5-86AE-919BDF0F9419}</a:tableStyleId>
              </a:tblPr>
              <a:tblGrid>
                <a:gridCol w="1164129">
                  <a:extLst>
                    <a:ext uri="{9D8B030D-6E8A-4147-A177-3AD203B41FA5}">
                      <a16:colId xmlns:a16="http://schemas.microsoft.com/office/drawing/2014/main" val="20000"/>
                    </a:ext>
                  </a:extLst>
                </a:gridCol>
                <a:gridCol w="1164129">
                  <a:extLst>
                    <a:ext uri="{9D8B030D-6E8A-4147-A177-3AD203B41FA5}">
                      <a16:colId xmlns:a16="http://schemas.microsoft.com/office/drawing/2014/main" val="20001"/>
                    </a:ext>
                  </a:extLst>
                </a:gridCol>
                <a:gridCol w="1164129">
                  <a:extLst>
                    <a:ext uri="{9D8B030D-6E8A-4147-A177-3AD203B41FA5}">
                      <a16:colId xmlns:a16="http://schemas.microsoft.com/office/drawing/2014/main" val="20002"/>
                    </a:ext>
                  </a:extLst>
                </a:gridCol>
                <a:gridCol w="1164129">
                  <a:extLst>
                    <a:ext uri="{9D8B030D-6E8A-4147-A177-3AD203B41FA5}">
                      <a16:colId xmlns:a16="http://schemas.microsoft.com/office/drawing/2014/main" val="20003"/>
                    </a:ext>
                  </a:extLst>
                </a:gridCol>
                <a:gridCol w="1164129">
                  <a:extLst>
                    <a:ext uri="{9D8B030D-6E8A-4147-A177-3AD203B41FA5}">
                      <a16:colId xmlns:a16="http://schemas.microsoft.com/office/drawing/2014/main" val="20004"/>
                    </a:ext>
                  </a:extLst>
                </a:gridCol>
                <a:gridCol w="1164129">
                  <a:extLst>
                    <a:ext uri="{9D8B030D-6E8A-4147-A177-3AD203B41FA5}">
                      <a16:colId xmlns:a16="http://schemas.microsoft.com/office/drawing/2014/main" val="20005"/>
                    </a:ext>
                  </a:extLst>
                </a:gridCol>
              </a:tblGrid>
              <a:tr h="397025">
                <a:tc gridSpan="6">
                  <a:txBody>
                    <a:bodyPr/>
                    <a:lstStyle/>
                    <a:p>
                      <a:pPr algn="ctr" defTabSz="289321">
                        <a:defRPr sz="1800" b="0">
                          <a:solidFill>
                            <a:srgbClr val="000000"/>
                          </a:solidFill>
                        </a:defRPr>
                      </a:pPr>
                      <a:r>
                        <a:rPr sz="2200">
                          <a:latin typeface="+mn-lt"/>
                          <a:ea typeface="+mn-ea"/>
                          <a:cs typeface="+mn-cs"/>
                        </a:rPr>
                        <a:t>Dates of Onset (n=57)</a:t>
                      </a:r>
                    </a:p>
                  </a:txBody>
                  <a:tcPr marL="9525" marR="9525" marT="9525" marB="9525" anchor="ctr" horzOverflow="overflow">
                    <a:lnB w="12700">
                      <a:solidFill>
                        <a:srgbClr val="000000"/>
                      </a:solidFill>
                    </a:lnB>
                    <a:noFill/>
                  </a:tcPr>
                </a:tc>
                <a:tc hMerge="1">
                  <a:txBody>
                    <a:bodyPr/>
                    <a:lstStyle/>
                    <a:p>
                      <a:endParaRPr lang="hu-HU"/>
                    </a:p>
                  </a:txBody>
                  <a:tcPr/>
                </a:tc>
                <a:tc hMerge="1">
                  <a:txBody>
                    <a:bodyPr/>
                    <a:lstStyle/>
                    <a:p>
                      <a:endParaRPr lang="hu-HU"/>
                    </a:p>
                  </a:txBody>
                  <a:tcPr/>
                </a:tc>
                <a:tc hMerge="1">
                  <a:txBody>
                    <a:bodyPr/>
                    <a:lstStyle/>
                    <a:p>
                      <a:endParaRPr lang="hu-HU"/>
                    </a:p>
                  </a:txBody>
                  <a:tcPr/>
                </a:tc>
                <a:tc hMerge="1">
                  <a:txBody>
                    <a:bodyPr/>
                    <a:lstStyle/>
                    <a:p>
                      <a:endParaRPr lang="hu-HU"/>
                    </a:p>
                  </a:txBody>
                  <a:tcPr/>
                </a:tc>
                <a:tc hMerge="1">
                  <a:txBody>
                    <a:bodyPr/>
                    <a:lstStyle/>
                    <a:p>
                      <a:endParaRPr lang="hu-HU"/>
                    </a:p>
                  </a:txBody>
                  <a:tcPr/>
                </a:tc>
                <a:extLst>
                  <a:ext uri="{0D108BD9-81ED-4DB2-BD59-A6C34878D82A}">
                    <a16:rowId xmlns:a16="http://schemas.microsoft.com/office/drawing/2014/main" val="10000"/>
                  </a:ext>
                </a:extLst>
              </a:tr>
              <a:tr h="397025">
                <a:tc>
                  <a:txBody>
                    <a:bodyPr/>
                    <a:lstStyle/>
                    <a:p>
                      <a:pPr algn="ctr" defTabSz="289321">
                        <a:tabLst>
                          <a:tab pos="1308100" algn="l"/>
                        </a:tabLst>
                        <a:defRPr sz="1800"/>
                      </a:pPr>
                      <a:r>
                        <a:rPr sz="2200">
                          <a:latin typeface="+mn-lt"/>
                          <a:ea typeface="+mn-ea"/>
                          <a:cs typeface="+mn-cs"/>
                        </a:rPr>
                        <a:t>  9 Oct</a:t>
                      </a:r>
                    </a:p>
                  </a:txBody>
                  <a:tcPr marL="9525" marR="9525" marT="9525" marB="9525" anchor="ctr" horzOverflow="overflow">
                    <a:lnT w="12700">
                      <a:solidFill>
                        <a:srgbClr val="000000"/>
                      </a:solidFill>
                    </a:lnT>
                    <a:noFill/>
                  </a:tcPr>
                </a:tc>
                <a:tc>
                  <a:txBody>
                    <a:bodyPr/>
                    <a:lstStyle/>
                    <a:p>
                      <a:pPr algn="ctr" defTabSz="289321">
                        <a:defRPr sz="1800"/>
                      </a:pPr>
                      <a:r>
                        <a:rPr sz="2200">
                          <a:latin typeface="+mn-lt"/>
                          <a:ea typeface="+mn-ea"/>
                          <a:cs typeface="+mn-cs"/>
                        </a:rPr>
                        <a:t>14 Oct</a:t>
                      </a:r>
                    </a:p>
                  </a:txBody>
                  <a:tcPr marL="9525" marR="9525" marT="9525" marB="9525" anchor="ctr" horzOverflow="overflow">
                    <a:lnT w="12700">
                      <a:solidFill>
                        <a:srgbClr val="000000"/>
                      </a:solidFill>
                    </a:lnT>
                    <a:noFill/>
                  </a:tcPr>
                </a:tc>
                <a:tc>
                  <a:txBody>
                    <a:bodyPr/>
                    <a:lstStyle/>
                    <a:p>
                      <a:pPr algn="ctr" defTabSz="289321">
                        <a:defRPr sz="1800"/>
                      </a:pPr>
                      <a:r>
                        <a:rPr sz="2200">
                          <a:latin typeface="+mn-lt"/>
                          <a:ea typeface="+mn-ea"/>
                          <a:cs typeface="+mn-cs"/>
                        </a:rPr>
                        <a:t>15 Oct</a:t>
                      </a:r>
                    </a:p>
                  </a:txBody>
                  <a:tcPr marL="9525" marR="9525" marT="9525" marB="9525" anchor="ctr" horzOverflow="overflow">
                    <a:lnT w="12700">
                      <a:solidFill>
                        <a:srgbClr val="000000"/>
                      </a:solidFill>
                    </a:lnT>
                    <a:noFill/>
                  </a:tcPr>
                </a:tc>
                <a:tc>
                  <a:txBody>
                    <a:bodyPr/>
                    <a:lstStyle/>
                    <a:p>
                      <a:pPr algn="ctr" defTabSz="289321">
                        <a:defRPr sz="1800"/>
                      </a:pPr>
                      <a:r>
                        <a:rPr sz="2200">
                          <a:latin typeface="+mn-lt"/>
                          <a:ea typeface="+mn-ea"/>
                          <a:cs typeface="+mn-cs"/>
                        </a:rPr>
                        <a:t>16 Oct</a:t>
                      </a:r>
                    </a:p>
                  </a:txBody>
                  <a:tcPr marL="9525" marR="9525" marT="9525" marB="9525" anchor="ctr" horzOverflow="overflow">
                    <a:lnT w="12700">
                      <a:solidFill>
                        <a:srgbClr val="000000"/>
                      </a:solidFill>
                    </a:lnT>
                    <a:noFill/>
                  </a:tcPr>
                </a:tc>
                <a:tc>
                  <a:txBody>
                    <a:bodyPr/>
                    <a:lstStyle/>
                    <a:p>
                      <a:pPr algn="ctr" defTabSz="289321">
                        <a:defRPr sz="1800"/>
                      </a:pPr>
                      <a:r>
                        <a:rPr sz="2200">
                          <a:latin typeface="+mn-lt"/>
                          <a:ea typeface="+mn-ea"/>
                          <a:cs typeface="+mn-cs"/>
                        </a:rPr>
                        <a:t>17 Oct</a:t>
                      </a:r>
                    </a:p>
                  </a:txBody>
                  <a:tcPr marL="9525" marR="9525" marT="9525" marB="9525" anchor="ctr" horzOverflow="overflow">
                    <a:lnT w="12700">
                      <a:solidFill>
                        <a:srgbClr val="000000"/>
                      </a:solidFill>
                    </a:lnT>
                    <a:noFill/>
                  </a:tcPr>
                </a:tc>
                <a:tc>
                  <a:txBody>
                    <a:bodyPr/>
                    <a:lstStyle/>
                    <a:p>
                      <a:pPr algn="ctr" defTabSz="289321">
                        <a:defRPr sz="1800"/>
                      </a:pPr>
                      <a:r>
                        <a:rPr sz="2200">
                          <a:latin typeface="+mn-lt"/>
                          <a:ea typeface="+mn-ea"/>
                          <a:cs typeface="+mn-cs"/>
                        </a:rPr>
                        <a:t>19 Oct</a:t>
                      </a:r>
                    </a:p>
                  </a:txBody>
                  <a:tcPr marL="9525" marR="9525" marT="9525" marB="9525" anchor="ctr" horzOverflow="overflow">
                    <a:lnT w="12700">
                      <a:solidFill>
                        <a:srgbClr val="000000"/>
                      </a:solidFill>
                    </a:lnT>
                    <a:noFill/>
                  </a:tcPr>
                </a:tc>
                <a:extLst>
                  <a:ext uri="{0D108BD9-81ED-4DB2-BD59-A6C34878D82A}">
                    <a16:rowId xmlns:a16="http://schemas.microsoft.com/office/drawing/2014/main" val="10001"/>
                  </a:ext>
                </a:extLst>
              </a:tr>
              <a:tr h="397025">
                <a:tc>
                  <a:txBody>
                    <a:bodyPr/>
                    <a:lstStyle/>
                    <a:p>
                      <a:pPr algn="ctr" defTabSz="289321">
                        <a:defRPr sz="1800"/>
                      </a:pPr>
                      <a:r>
                        <a:rPr sz="2200">
                          <a:latin typeface="+mn-lt"/>
                          <a:ea typeface="+mn-ea"/>
                          <a:cs typeface="+mn-cs"/>
                        </a:rPr>
                        <a:t>11 Oct</a:t>
                      </a:r>
                    </a:p>
                  </a:txBody>
                  <a:tcPr marL="9525" marR="9525" marT="9525" marB="9525" anchor="ctr" horzOverflow="overflow">
                    <a:noFill/>
                  </a:tcPr>
                </a:tc>
                <a:tc>
                  <a:txBody>
                    <a:bodyPr/>
                    <a:lstStyle/>
                    <a:p>
                      <a:pPr algn="ctr" defTabSz="289321">
                        <a:defRPr sz="1800"/>
                      </a:pPr>
                      <a:r>
                        <a:rPr sz="2200">
                          <a:latin typeface="+mn-lt"/>
                          <a:ea typeface="+mn-ea"/>
                          <a:cs typeface="+mn-cs"/>
                        </a:rPr>
                        <a:t>14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16 Oct</a:t>
                      </a:r>
                    </a:p>
                  </a:txBody>
                  <a:tcPr marL="9525" marR="9525" marT="9525" marB="9525" anchor="ctr" horzOverflow="overflow">
                    <a:noFill/>
                  </a:tcPr>
                </a:tc>
                <a:tc>
                  <a:txBody>
                    <a:bodyPr/>
                    <a:lstStyle/>
                    <a:p>
                      <a:pPr algn="ctr" defTabSz="289321">
                        <a:defRPr sz="1800"/>
                      </a:pPr>
                      <a:r>
                        <a:rPr sz="2200">
                          <a:latin typeface="+mn-lt"/>
                          <a:ea typeface="+mn-ea"/>
                          <a:cs typeface="+mn-cs"/>
                        </a:rPr>
                        <a:t>17 Oct</a:t>
                      </a:r>
                    </a:p>
                  </a:txBody>
                  <a:tcPr marL="9525" marR="9525" marT="9525" marB="9525" anchor="ctr" horzOverflow="overflow">
                    <a:noFill/>
                  </a:tcPr>
                </a:tc>
                <a:tc>
                  <a:txBody>
                    <a:bodyPr/>
                    <a:lstStyle/>
                    <a:p>
                      <a:pPr algn="ctr" defTabSz="289321">
                        <a:defRPr sz="1800"/>
                      </a:pPr>
                      <a:r>
                        <a:rPr sz="2200">
                          <a:latin typeface="+mn-lt"/>
                          <a:ea typeface="+mn-ea"/>
                          <a:cs typeface="+mn-cs"/>
                        </a:rPr>
                        <a:t>20 Oct</a:t>
                      </a:r>
                    </a:p>
                  </a:txBody>
                  <a:tcPr marL="9525" marR="9525" marT="9525" marB="9525" anchor="ctr" horzOverflow="overflow">
                    <a:noFill/>
                  </a:tcPr>
                </a:tc>
                <a:extLst>
                  <a:ext uri="{0D108BD9-81ED-4DB2-BD59-A6C34878D82A}">
                    <a16:rowId xmlns:a16="http://schemas.microsoft.com/office/drawing/2014/main" val="10002"/>
                  </a:ext>
                </a:extLst>
              </a:tr>
              <a:tr h="397025">
                <a:tc>
                  <a:txBody>
                    <a:bodyPr/>
                    <a:lstStyle/>
                    <a:p>
                      <a:pPr algn="ctr" defTabSz="289321">
                        <a:defRPr sz="1800"/>
                      </a:pPr>
                      <a:r>
                        <a:rPr sz="2200">
                          <a:latin typeface="+mn-lt"/>
                          <a:ea typeface="+mn-ea"/>
                          <a:cs typeface="+mn-cs"/>
                        </a:rPr>
                        <a:t>13 Oct</a:t>
                      </a:r>
                    </a:p>
                  </a:txBody>
                  <a:tcPr marL="9525" marR="9525" marT="9525" marB="9525" anchor="ctr" horzOverflow="overflow">
                    <a:noFill/>
                  </a:tcPr>
                </a:tc>
                <a:tc>
                  <a:txBody>
                    <a:bodyPr/>
                    <a:lstStyle/>
                    <a:p>
                      <a:pPr algn="ctr" defTabSz="289321">
                        <a:defRPr sz="1800"/>
                      </a:pPr>
                      <a:r>
                        <a:rPr sz="2200">
                          <a:latin typeface="+mn-lt"/>
                          <a:ea typeface="+mn-ea"/>
                          <a:cs typeface="+mn-cs"/>
                        </a:rPr>
                        <a:t>14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16 Oct</a:t>
                      </a:r>
                    </a:p>
                  </a:txBody>
                  <a:tcPr marL="9525" marR="9525" marT="9525" marB="9525" anchor="ctr" horzOverflow="overflow">
                    <a:noFill/>
                  </a:tcPr>
                </a:tc>
                <a:tc>
                  <a:txBody>
                    <a:bodyPr/>
                    <a:lstStyle/>
                    <a:p>
                      <a:pPr algn="ctr" defTabSz="289321">
                        <a:defRPr sz="1800"/>
                      </a:pPr>
                      <a:r>
                        <a:rPr sz="2200">
                          <a:latin typeface="+mn-lt"/>
                          <a:ea typeface="+mn-ea"/>
                          <a:cs typeface="+mn-cs"/>
                        </a:rPr>
                        <a:t>17 Oct</a:t>
                      </a:r>
                    </a:p>
                  </a:txBody>
                  <a:tcPr marL="9525" marR="9525" marT="9525" marB="9525" anchor="ctr" horzOverflow="overflow">
                    <a:noFill/>
                  </a:tcPr>
                </a:tc>
                <a:tc>
                  <a:txBody>
                    <a:bodyPr/>
                    <a:lstStyle/>
                    <a:p>
                      <a:pPr algn="ctr" defTabSz="289321">
                        <a:defRPr sz="1800"/>
                      </a:pPr>
                      <a:r>
                        <a:rPr sz="2200">
                          <a:latin typeface="+mn-lt"/>
                          <a:ea typeface="+mn-ea"/>
                          <a:cs typeface="+mn-cs"/>
                        </a:rPr>
                        <a:t>20 Oct</a:t>
                      </a:r>
                    </a:p>
                  </a:txBody>
                  <a:tcPr marL="9525" marR="9525" marT="9525" marB="9525" anchor="ctr" horzOverflow="overflow">
                    <a:noFill/>
                  </a:tcPr>
                </a:tc>
                <a:extLst>
                  <a:ext uri="{0D108BD9-81ED-4DB2-BD59-A6C34878D82A}">
                    <a16:rowId xmlns:a16="http://schemas.microsoft.com/office/drawing/2014/main" val="10003"/>
                  </a:ext>
                </a:extLst>
              </a:tr>
              <a:tr h="397025">
                <a:tc>
                  <a:txBody>
                    <a:bodyPr/>
                    <a:lstStyle/>
                    <a:p>
                      <a:pPr algn="ctr" defTabSz="289321">
                        <a:defRPr sz="1800"/>
                      </a:pPr>
                      <a:r>
                        <a:rPr sz="2200">
                          <a:latin typeface="+mn-lt"/>
                          <a:ea typeface="+mn-ea"/>
                          <a:cs typeface="+mn-cs"/>
                        </a:rPr>
                        <a:t>13 Oct</a:t>
                      </a:r>
                    </a:p>
                  </a:txBody>
                  <a:tcPr marL="9525" marR="9525" marT="9525" marB="9525" anchor="ctr" horzOverflow="overflow">
                    <a:noFill/>
                  </a:tcPr>
                </a:tc>
                <a:tc>
                  <a:txBody>
                    <a:bodyPr/>
                    <a:lstStyle/>
                    <a:p>
                      <a:pPr algn="ctr" defTabSz="289321">
                        <a:defRPr sz="1800"/>
                      </a:pPr>
                      <a:r>
                        <a:rPr sz="2200">
                          <a:latin typeface="+mn-lt"/>
                          <a:ea typeface="+mn-ea"/>
                          <a:cs typeface="+mn-cs"/>
                        </a:rPr>
                        <a:t>14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16 Oct</a:t>
                      </a:r>
                    </a:p>
                  </a:txBody>
                  <a:tcPr marL="9525" marR="9525" marT="9525" marB="9525" anchor="ctr" horzOverflow="overflow">
                    <a:noFill/>
                  </a:tcPr>
                </a:tc>
                <a:tc>
                  <a:txBody>
                    <a:bodyPr/>
                    <a:lstStyle/>
                    <a:p>
                      <a:pPr algn="ctr" defTabSz="289321">
                        <a:defRPr sz="1800"/>
                      </a:pPr>
                      <a:r>
                        <a:rPr sz="2200">
                          <a:latin typeface="+mn-lt"/>
                          <a:ea typeface="+mn-ea"/>
                          <a:cs typeface="+mn-cs"/>
                        </a:rPr>
                        <a:t>17 Oct</a:t>
                      </a:r>
                    </a:p>
                  </a:txBody>
                  <a:tcPr marL="9525" marR="9525" marT="9525" marB="9525" anchor="ctr" horzOverflow="overflow">
                    <a:noFill/>
                  </a:tcPr>
                </a:tc>
                <a:tc>
                  <a:txBody>
                    <a:bodyPr/>
                    <a:lstStyle/>
                    <a:p>
                      <a:pPr algn="ctr" defTabSz="289321">
                        <a:defRPr sz="1800"/>
                      </a:pPr>
                      <a:r>
                        <a:rPr sz="2200">
                          <a:latin typeface="+mn-lt"/>
                          <a:ea typeface="+mn-ea"/>
                          <a:cs typeface="+mn-cs"/>
                        </a:rPr>
                        <a:t>22 Oct</a:t>
                      </a:r>
                    </a:p>
                  </a:txBody>
                  <a:tcPr marL="9525" marR="9525" marT="9525" marB="9525" anchor="ctr" horzOverflow="overflow">
                    <a:noFill/>
                  </a:tcPr>
                </a:tc>
                <a:extLst>
                  <a:ext uri="{0D108BD9-81ED-4DB2-BD59-A6C34878D82A}">
                    <a16:rowId xmlns:a16="http://schemas.microsoft.com/office/drawing/2014/main" val="10004"/>
                  </a:ext>
                </a:extLst>
              </a:tr>
              <a:tr h="397025">
                <a:tc>
                  <a:txBody>
                    <a:bodyPr/>
                    <a:lstStyle/>
                    <a:p>
                      <a:pPr algn="ctr" defTabSz="289321">
                        <a:defRPr sz="1800"/>
                      </a:pPr>
                      <a:r>
                        <a:rPr sz="2200">
                          <a:latin typeface="+mn-lt"/>
                          <a:ea typeface="+mn-ea"/>
                          <a:cs typeface="+mn-cs"/>
                        </a:rPr>
                        <a:t>13 Oct</a:t>
                      </a:r>
                    </a:p>
                  </a:txBody>
                  <a:tcPr marL="9525" marR="9525" marT="9525" marB="9525" anchor="ctr" horzOverflow="overflow">
                    <a:noFill/>
                  </a:tcPr>
                </a:tc>
                <a:tc>
                  <a:txBody>
                    <a:bodyPr/>
                    <a:lstStyle/>
                    <a:p>
                      <a:pPr algn="ctr" defTabSz="289321">
                        <a:defRPr sz="1800"/>
                      </a:pPr>
                      <a:r>
                        <a:rPr sz="2200">
                          <a:latin typeface="+mn-lt"/>
                          <a:ea typeface="+mn-ea"/>
                          <a:cs typeface="+mn-cs"/>
                        </a:rPr>
                        <a:t>14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16 Oct</a:t>
                      </a:r>
                    </a:p>
                  </a:txBody>
                  <a:tcPr marL="9525" marR="9525" marT="9525" marB="9525" anchor="ctr" horzOverflow="overflow">
                    <a:noFill/>
                  </a:tcPr>
                </a:tc>
                <a:tc>
                  <a:txBody>
                    <a:bodyPr/>
                    <a:lstStyle/>
                    <a:p>
                      <a:pPr algn="ctr" defTabSz="289321">
                        <a:defRPr sz="1800"/>
                      </a:pPr>
                      <a:r>
                        <a:rPr sz="2200">
                          <a:latin typeface="+mn-lt"/>
                          <a:ea typeface="+mn-ea"/>
                          <a:cs typeface="+mn-cs"/>
                        </a:rPr>
                        <a:t>17 Oct</a:t>
                      </a:r>
                    </a:p>
                  </a:txBody>
                  <a:tcPr marL="9525" marR="9525" marT="9525" marB="9525" anchor="ctr" horzOverflow="overflow">
                    <a:noFill/>
                  </a:tcPr>
                </a:tc>
                <a:tc>
                  <a:txBody>
                    <a:bodyPr/>
                    <a:lstStyle/>
                    <a:p>
                      <a:pPr algn="ctr" defTabSz="289321">
                        <a:defRPr sz="1800"/>
                      </a:pPr>
                      <a:r>
                        <a:rPr sz="2200">
                          <a:latin typeface="+mn-lt"/>
                          <a:ea typeface="+mn-ea"/>
                          <a:cs typeface="+mn-cs"/>
                        </a:rPr>
                        <a:t>23 Oct</a:t>
                      </a:r>
                    </a:p>
                  </a:txBody>
                  <a:tcPr marL="9525" marR="9525" marT="9525" marB="9525" anchor="ctr" horzOverflow="overflow">
                    <a:noFill/>
                  </a:tcPr>
                </a:tc>
                <a:extLst>
                  <a:ext uri="{0D108BD9-81ED-4DB2-BD59-A6C34878D82A}">
                    <a16:rowId xmlns:a16="http://schemas.microsoft.com/office/drawing/2014/main" val="10005"/>
                  </a:ext>
                </a:extLst>
              </a:tr>
              <a:tr h="397025">
                <a:tc>
                  <a:txBody>
                    <a:bodyPr/>
                    <a:lstStyle/>
                    <a:p>
                      <a:pPr algn="ctr" defTabSz="289321">
                        <a:defRPr sz="1800"/>
                      </a:pPr>
                      <a:r>
                        <a:rPr sz="2200">
                          <a:latin typeface="+mn-lt"/>
                          <a:ea typeface="+mn-ea"/>
                          <a:cs typeface="+mn-cs"/>
                        </a:rPr>
                        <a:t>14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16 Oct</a:t>
                      </a:r>
                    </a:p>
                  </a:txBody>
                  <a:tcPr marL="9525" marR="9525" marT="9525" marB="9525" anchor="ctr" horzOverflow="overflow">
                    <a:noFill/>
                  </a:tcPr>
                </a:tc>
                <a:tc>
                  <a:txBody>
                    <a:bodyPr/>
                    <a:lstStyle/>
                    <a:p>
                      <a:pPr algn="ctr" defTabSz="289321">
                        <a:defRPr sz="1800"/>
                      </a:pPr>
                      <a:r>
                        <a:rPr sz="2200">
                          <a:latin typeface="+mn-lt"/>
                          <a:ea typeface="+mn-ea"/>
                          <a:cs typeface="+mn-cs"/>
                        </a:rPr>
                        <a:t>17 Oct</a:t>
                      </a:r>
                    </a:p>
                  </a:txBody>
                  <a:tcPr marL="9525" marR="9525" marT="9525" marB="9525" anchor="ctr" horzOverflow="overflow">
                    <a:noFill/>
                  </a:tcPr>
                </a:tc>
                <a:tc>
                  <a:txBody>
                    <a:bodyPr/>
                    <a:lstStyle/>
                    <a:p>
                      <a:pPr algn="ctr" defTabSz="289321">
                        <a:defRPr sz="1800"/>
                      </a:pPr>
                      <a:r>
                        <a:rPr sz="2200">
                          <a:latin typeface="+mn-lt"/>
                          <a:ea typeface="+mn-ea"/>
                          <a:cs typeface="+mn-cs"/>
                        </a:rPr>
                        <a:t>25 Oct</a:t>
                      </a:r>
                    </a:p>
                  </a:txBody>
                  <a:tcPr marL="9525" marR="9525" marT="9525" marB="9525" anchor="ctr" horzOverflow="overflow">
                    <a:noFill/>
                  </a:tcPr>
                </a:tc>
                <a:extLst>
                  <a:ext uri="{0D108BD9-81ED-4DB2-BD59-A6C34878D82A}">
                    <a16:rowId xmlns:a16="http://schemas.microsoft.com/office/drawing/2014/main" val="10006"/>
                  </a:ext>
                </a:extLst>
              </a:tr>
              <a:tr h="397025">
                <a:tc>
                  <a:txBody>
                    <a:bodyPr/>
                    <a:lstStyle/>
                    <a:p>
                      <a:pPr algn="ctr" defTabSz="289321">
                        <a:defRPr sz="1800"/>
                      </a:pPr>
                      <a:r>
                        <a:rPr sz="2200">
                          <a:latin typeface="+mn-lt"/>
                          <a:ea typeface="+mn-ea"/>
                          <a:cs typeface="+mn-cs"/>
                        </a:rPr>
                        <a:t>14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16 Oct</a:t>
                      </a:r>
                    </a:p>
                  </a:txBody>
                  <a:tcPr marL="9525" marR="9525" marT="9525" marB="9525" anchor="ctr" horzOverflow="overflow">
                    <a:noFill/>
                  </a:tcPr>
                </a:tc>
                <a:tc>
                  <a:txBody>
                    <a:bodyPr/>
                    <a:lstStyle/>
                    <a:p>
                      <a:pPr algn="ctr" defTabSz="289321">
                        <a:defRPr sz="1800"/>
                      </a:pPr>
                      <a:r>
                        <a:rPr sz="2200">
                          <a:latin typeface="+mn-lt"/>
                          <a:ea typeface="+mn-ea"/>
                          <a:cs typeface="+mn-cs"/>
                        </a:rPr>
                        <a:t>18 Oct</a:t>
                      </a:r>
                    </a:p>
                  </a:txBody>
                  <a:tcPr marL="9525" marR="9525" marT="9525" marB="9525" anchor="ctr" horzOverflow="overflow">
                    <a:noFill/>
                  </a:tcPr>
                </a:tc>
                <a:tc>
                  <a:txBody>
                    <a:bodyPr/>
                    <a:lstStyle/>
                    <a:p>
                      <a:pPr algn="ctr" defTabSz="289321">
                        <a:defRPr sz="2200">
                          <a:latin typeface="+mn-lt"/>
                          <a:ea typeface="+mn-ea"/>
                          <a:cs typeface="+mn-cs"/>
                        </a:defRPr>
                      </a:pPr>
                      <a:endParaRPr/>
                    </a:p>
                  </a:txBody>
                  <a:tcPr marL="9525" marR="9525" marT="9525" marB="9525" anchor="ctr" horzOverflow="overflow">
                    <a:noFill/>
                  </a:tcPr>
                </a:tc>
                <a:extLst>
                  <a:ext uri="{0D108BD9-81ED-4DB2-BD59-A6C34878D82A}">
                    <a16:rowId xmlns:a16="http://schemas.microsoft.com/office/drawing/2014/main" val="10007"/>
                  </a:ext>
                </a:extLst>
              </a:tr>
              <a:tr h="397025">
                <a:tc>
                  <a:txBody>
                    <a:bodyPr/>
                    <a:lstStyle/>
                    <a:p>
                      <a:pPr algn="ctr" defTabSz="289321">
                        <a:defRPr sz="1800"/>
                      </a:pPr>
                      <a:r>
                        <a:rPr sz="2200">
                          <a:latin typeface="+mn-lt"/>
                          <a:ea typeface="+mn-ea"/>
                          <a:cs typeface="+mn-cs"/>
                        </a:rPr>
                        <a:t>14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16 Oct</a:t>
                      </a:r>
                    </a:p>
                  </a:txBody>
                  <a:tcPr marL="9525" marR="9525" marT="9525" marB="9525" anchor="ctr" horzOverflow="overflow">
                    <a:noFill/>
                  </a:tcPr>
                </a:tc>
                <a:tc>
                  <a:txBody>
                    <a:bodyPr/>
                    <a:lstStyle/>
                    <a:p>
                      <a:pPr algn="ctr" defTabSz="289321">
                        <a:defRPr sz="1800"/>
                      </a:pPr>
                      <a:r>
                        <a:rPr sz="2200">
                          <a:latin typeface="+mn-lt"/>
                          <a:ea typeface="+mn-ea"/>
                          <a:cs typeface="+mn-cs"/>
                        </a:rPr>
                        <a:t>18 Oct</a:t>
                      </a:r>
                    </a:p>
                  </a:txBody>
                  <a:tcPr marL="9525" marR="9525" marT="9525" marB="9525" anchor="ctr" horzOverflow="overflow">
                    <a:noFill/>
                  </a:tcPr>
                </a:tc>
                <a:tc>
                  <a:txBody>
                    <a:bodyPr/>
                    <a:lstStyle/>
                    <a:p>
                      <a:pPr algn="ctr" defTabSz="289321">
                        <a:defRPr sz="2200">
                          <a:latin typeface="+mn-lt"/>
                          <a:ea typeface="+mn-ea"/>
                          <a:cs typeface="+mn-cs"/>
                        </a:defRPr>
                      </a:pPr>
                      <a:endParaRPr/>
                    </a:p>
                  </a:txBody>
                  <a:tcPr marL="9525" marR="9525" marT="9525" marB="9525" anchor="ctr" horzOverflow="overflow">
                    <a:noFill/>
                  </a:tcPr>
                </a:tc>
                <a:extLst>
                  <a:ext uri="{0D108BD9-81ED-4DB2-BD59-A6C34878D82A}">
                    <a16:rowId xmlns:a16="http://schemas.microsoft.com/office/drawing/2014/main" val="10008"/>
                  </a:ext>
                </a:extLst>
              </a:tr>
              <a:tr h="397025">
                <a:tc>
                  <a:txBody>
                    <a:bodyPr/>
                    <a:lstStyle/>
                    <a:p>
                      <a:pPr algn="ctr" defTabSz="289321">
                        <a:defRPr sz="1800"/>
                      </a:pPr>
                      <a:r>
                        <a:rPr sz="2200">
                          <a:latin typeface="+mn-lt"/>
                          <a:ea typeface="+mn-ea"/>
                          <a:cs typeface="+mn-cs"/>
                        </a:rPr>
                        <a:t>14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16 Oct</a:t>
                      </a:r>
                    </a:p>
                  </a:txBody>
                  <a:tcPr marL="9525" marR="9525" marT="9525" marB="9525" anchor="ctr" horzOverflow="overflow">
                    <a:noFill/>
                  </a:tcPr>
                </a:tc>
                <a:tc>
                  <a:txBody>
                    <a:bodyPr/>
                    <a:lstStyle/>
                    <a:p>
                      <a:pPr algn="ctr" defTabSz="289321">
                        <a:defRPr sz="1800"/>
                      </a:pPr>
                      <a:r>
                        <a:rPr sz="2200">
                          <a:latin typeface="+mn-lt"/>
                          <a:ea typeface="+mn-ea"/>
                          <a:cs typeface="+mn-cs"/>
                        </a:rPr>
                        <a:t>16 Oct</a:t>
                      </a:r>
                    </a:p>
                  </a:txBody>
                  <a:tcPr marL="9525" marR="9525" marT="9525" marB="9525" anchor="ctr" horzOverflow="overflow">
                    <a:noFill/>
                  </a:tcPr>
                </a:tc>
                <a:tc>
                  <a:txBody>
                    <a:bodyPr/>
                    <a:lstStyle/>
                    <a:p>
                      <a:pPr algn="ctr" defTabSz="289321">
                        <a:defRPr sz="1800"/>
                      </a:pPr>
                      <a:r>
                        <a:rPr sz="2200">
                          <a:latin typeface="+mn-lt"/>
                          <a:ea typeface="+mn-ea"/>
                          <a:cs typeface="+mn-cs"/>
                        </a:rPr>
                        <a:t>18 Oct</a:t>
                      </a:r>
                    </a:p>
                  </a:txBody>
                  <a:tcPr marL="9525" marR="9525" marT="9525" marB="9525" anchor="ctr" horzOverflow="overflow">
                    <a:noFill/>
                  </a:tcPr>
                </a:tc>
                <a:tc>
                  <a:txBody>
                    <a:bodyPr/>
                    <a:lstStyle/>
                    <a:p>
                      <a:pPr algn="ctr" defTabSz="289321">
                        <a:defRPr sz="2200">
                          <a:latin typeface="+mn-lt"/>
                          <a:ea typeface="+mn-ea"/>
                          <a:cs typeface="+mn-cs"/>
                        </a:defRPr>
                      </a:pPr>
                      <a:endParaRPr/>
                    </a:p>
                  </a:txBody>
                  <a:tcPr marL="9525" marR="9525" marT="9525" marB="9525" anchor="ctr" horzOverflow="overflow">
                    <a:noFill/>
                  </a:tcPr>
                </a:tc>
                <a:extLst>
                  <a:ext uri="{0D108BD9-81ED-4DB2-BD59-A6C34878D82A}">
                    <a16:rowId xmlns:a16="http://schemas.microsoft.com/office/drawing/2014/main" val="10009"/>
                  </a:ext>
                </a:extLst>
              </a:tr>
              <a:tr h="397025">
                <a:tc>
                  <a:txBody>
                    <a:bodyPr/>
                    <a:lstStyle/>
                    <a:p>
                      <a:pPr algn="ctr" defTabSz="289321">
                        <a:defRPr sz="1800"/>
                      </a:pPr>
                      <a:r>
                        <a:rPr sz="2200">
                          <a:latin typeface="+mn-lt"/>
                          <a:ea typeface="+mn-ea"/>
                          <a:cs typeface="+mn-cs"/>
                        </a:rPr>
                        <a:t>14 Oct</a:t>
                      </a:r>
                    </a:p>
                  </a:txBody>
                  <a:tcPr marL="9525" marR="9525" marT="9525" marB="9525" anchor="ctr" horzOverflow="overflow">
                    <a:noFill/>
                  </a:tcPr>
                </a:tc>
                <a:tc>
                  <a:txBody>
                    <a:bodyPr/>
                    <a:lstStyle/>
                    <a:p>
                      <a:pPr algn="ctr" defTabSz="289321">
                        <a:defRPr sz="1800"/>
                      </a:pPr>
                      <a:r>
                        <a:rPr sz="2200">
                          <a:latin typeface="+mn-lt"/>
                          <a:ea typeface="+mn-ea"/>
                          <a:cs typeface="+mn-cs"/>
                        </a:rPr>
                        <a:t>15 Oct</a:t>
                      </a:r>
                    </a:p>
                  </a:txBody>
                  <a:tcPr marL="9525" marR="9525" marT="9525" marB="9525" anchor="ctr" horzOverflow="overflow">
                    <a:noFill/>
                  </a:tcPr>
                </a:tc>
                <a:tc>
                  <a:txBody>
                    <a:bodyPr/>
                    <a:lstStyle/>
                    <a:p>
                      <a:pPr algn="ctr" defTabSz="289321">
                        <a:defRPr sz="1800"/>
                      </a:pPr>
                      <a:r>
                        <a:rPr sz="2200">
                          <a:latin typeface="+mn-lt"/>
                          <a:ea typeface="+mn-ea"/>
                          <a:cs typeface="+mn-cs"/>
                        </a:rPr>
                        <a:t>16 Oct</a:t>
                      </a:r>
                    </a:p>
                  </a:txBody>
                  <a:tcPr marL="9525" marR="9525" marT="9525" marB="9525" anchor="ctr" horzOverflow="overflow">
                    <a:noFill/>
                  </a:tcPr>
                </a:tc>
                <a:tc>
                  <a:txBody>
                    <a:bodyPr/>
                    <a:lstStyle/>
                    <a:p>
                      <a:pPr algn="ctr" defTabSz="289321">
                        <a:defRPr sz="1800"/>
                      </a:pPr>
                      <a:r>
                        <a:rPr sz="2200">
                          <a:latin typeface="+mn-lt"/>
                          <a:ea typeface="+mn-ea"/>
                          <a:cs typeface="+mn-cs"/>
                        </a:rPr>
                        <a:t>17 Oct</a:t>
                      </a:r>
                    </a:p>
                  </a:txBody>
                  <a:tcPr marL="9525" marR="9525" marT="9525" marB="9525" anchor="ctr" horzOverflow="overflow">
                    <a:noFill/>
                  </a:tcPr>
                </a:tc>
                <a:tc>
                  <a:txBody>
                    <a:bodyPr/>
                    <a:lstStyle/>
                    <a:p>
                      <a:pPr algn="ctr" defTabSz="289321">
                        <a:defRPr sz="1800"/>
                      </a:pPr>
                      <a:r>
                        <a:rPr sz="2200">
                          <a:latin typeface="+mn-lt"/>
                          <a:ea typeface="+mn-ea"/>
                          <a:cs typeface="+mn-cs"/>
                        </a:rPr>
                        <a:t>19 Oct</a:t>
                      </a:r>
                    </a:p>
                  </a:txBody>
                  <a:tcPr marL="9525" marR="9525" marT="9525" marB="9525" anchor="ctr" horzOverflow="overflow">
                    <a:noFill/>
                  </a:tcPr>
                </a:tc>
                <a:tc>
                  <a:txBody>
                    <a:bodyPr/>
                    <a:lstStyle/>
                    <a:p>
                      <a:pPr algn="ctr" defTabSz="289321">
                        <a:defRPr sz="2200">
                          <a:latin typeface="+mn-lt"/>
                          <a:ea typeface="+mn-ea"/>
                          <a:cs typeface="+mn-cs"/>
                        </a:defRPr>
                      </a:pPr>
                      <a:endParaRPr/>
                    </a:p>
                  </a:txBody>
                  <a:tcPr marL="9525" marR="9525" marT="9525" marB="9525" anchor="ctr" horzOverflow="overflow">
                    <a:noFill/>
                  </a:tcPr>
                </a:tc>
                <a:extLst>
                  <a:ext uri="{0D108BD9-81ED-4DB2-BD59-A6C34878D82A}">
                    <a16:rowId xmlns:a16="http://schemas.microsoft.com/office/drawing/2014/main" val="10010"/>
                  </a:ext>
                </a:extLst>
              </a:tr>
            </a:tbl>
          </a:graphicData>
        </a:graphic>
      </p:graphicFrame>
      <p:sp>
        <p:nvSpPr>
          <p:cNvPr id="298" name="Title 3"/>
          <p:cNvSpPr txBox="1">
            <a:spLocks noGrp="1"/>
          </p:cNvSpPr>
          <p:nvPr>
            <p:ph type="title" idx="4294967295"/>
          </p:nvPr>
        </p:nvSpPr>
        <p:spPr>
          <a:xfrm>
            <a:off x="65314" y="6913"/>
            <a:ext cx="10972801" cy="616851"/>
          </a:xfrm>
          <a:prstGeom prst="rect">
            <a:avLst/>
          </a:prstGeom>
        </p:spPr>
        <p:txBody>
          <a:bodyPr>
            <a:normAutofit/>
          </a:bodyPr>
          <a:lstStyle>
            <a:lvl1pPr>
              <a:defRPr sz="3000"/>
            </a:lvl1pPr>
          </a:lstStyle>
          <a:p>
            <a:r>
              <a:rPr b="1"/>
              <a:t>Dates of Onset of Disease X, District Y, October 2015</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2" name="Content Placeholder 3"/>
          <p:cNvGraphicFramePr/>
          <p:nvPr>
            <p:extLst>
              <p:ext uri="{D42A27DB-BD31-4B8C-83A1-F6EECF244321}">
                <p14:modId xmlns:p14="http://schemas.microsoft.com/office/powerpoint/2010/main" val="3169506560"/>
              </p:ext>
            </p:extLst>
          </p:nvPr>
        </p:nvGraphicFramePr>
        <p:xfrm>
          <a:off x="1881188" y="1389380"/>
          <a:ext cx="6348414" cy="4079240"/>
        </p:xfrm>
        <a:graphic>
          <a:graphicData uri="http://schemas.openxmlformats.org/drawingml/2006/table">
            <a:tbl>
              <a:tblPr firstRow="1" bandRow="1">
                <a:tableStyleId>{4C3C2611-4C71-4FC5-86AE-919BDF0F9419}</a:tableStyleId>
              </a:tblPr>
              <a:tblGrid>
                <a:gridCol w="1058069">
                  <a:extLst>
                    <a:ext uri="{9D8B030D-6E8A-4147-A177-3AD203B41FA5}">
                      <a16:colId xmlns:a16="http://schemas.microsoft.com/office/drawing/2014/main" val="20000"/>
                    </a:ext>
                  </a:extLst>
                </a:gridCol>
                <a:gridCol w="1058069">
                  <a:extLst>
                    <a:ext uri="{9D8B030D-6E8A-4147-A177-3AD203B41FA5}">
                      <a16:colId xmlns:a16="http://schemas.microsoft.com/office/drawing/2014/main" val="20001"/>
                    </a:ext>
                  </a:extLst>
                </a:gridCol>
                <a:gridCol w="1058069">
                  <a:extLst>
                    <a:ext uri="{9D8B030D-6E8A-4147-A177-3AD203B41FA5}">
                      <a16:colId xmlns:a16="http://schemas.microsoft.com/office/drawing/2014/main" val="20002"/>
                    </a:ext>
                  </a:extLst>
                </a:gridCol>
                <a:gridCol w="1058069">
                  <a:extLst>
                    <a:ext uri="{9D8B030D-6E8A-4147-A177-3AD203B41FA5}">
                      <a16:colId xmlns:a16="http://schemas.microsoft.com/office/drawing/2014/main" val="20003"/>
                    </a:ext>
                  </a:extLst>
                </a:gridCol>
                <a:gridCol w="1058069">
                  <a:extLst>
                    <a:ext uri="{9D8B030D-6E8A-4147-A177-3AD203B41FA5}">
                      <a16:colId xmlns:a16="http://schemas.microsoft.com/office/drawing/2014/main" val="20004"/>
                    </a:ext>
                  </a:extLst>
                </a:gridCol>
                <a:gridCol w="1058069">
                  <a:extLst>
                    <a:ext uri="{9D8B030D-6E8A-4147-A177-3AD203B41FA5}">
                      <a16:colId xmlns:a16="http://schemas.microsoft.com/office/drawing/2014/main" val="20005"/>
                    </a:ext>
                  </a:extLst>
                </a:gridCol>
              </a:tblGrid>
              <a:tr h="370840">
                <a:tc gridSpan="6">
                  <a:txBody>
                    <a:bodyPr/>
                    <a:lstStyle/>
                    <a:p>
                      <a:pPr algn="ctr" defTabSz="289321">
                        <a:defRPr sz="1800" b="0">
                          <a:solidFill>
                            <a:srgbClr val="000000"/>
                          </a:solidFill>
                        </a:defRPr>
                      </a:pPr>
                      <a:r>
                        <a:rPr sz="2000">
                          <a:latin typeface="+mn-lt"/>
                          <a:ea typeface="+mn-ea"/>
                          <a:cs typeface="+mn-cs"/>
                        </a:rPr>
                        <a:t>Dates of Onset (n=57)</a:t>
                      </a:r>
                    </a:p>
                  </a:txBody>
                  <a:tcPr marL="9525" marR="9525" marT="9525" marB="9525" anchor="ctr" horzOverflow="overflow">
                    <a:lnB w="12700">
                      <a:solidFill>
                        <a:srgbClr val="000000"/>
                      </a:solidFill>
                    </a:lnB>
                    <a:noFill/>
                  </a:tcPr>
                </a:tc>
                <a:tc hMerge="1">
                  <a:txBody>
                    <a:bodyPr/>
                    <a:lstStyle/>
                    <a:p>
                      <a:endParaRPr lang="hu-HU"/>
                    </a:p>
                  </a:txBody>
                  <a:tcPr/>
                </a:tc>
                <a:tc hMerge="1">
                  <a:txBody>
                    <a:bodyPr/>
                    <a:lstStyle/>
                    <a:p>
                      <a:endParaRPr lang="hu-HU"/>
                    </a:p>
                  </a:txBody>
                  <a:tcPr/>
                </a:tc>
                <a:tc hMerge="1">
                  <a:txBody>
                    <a:bodyPr/>
                    <a:lstStyle/>
                    <a:p>
                      <a:endParaRPr lang="hu-HU"/>
                    </a:p>
                  </a:txBody>
                  <a:tcPr/>
                </a:tc>
                <a:tc hMerge="1">
                  <a:txBody>
                    <a:bodyPr/>
                    <a:lstStyle/>
                    <a:p>
                      <a:endParaRPr lang="hu-HU"/>
                    </a:p>
                  </a:txBody>
                  <a:tcPr/>
                </a:tc>
                <a:tc hMerge="1">
                  <a:txBody>
                    <a:bodyPr/>
                    <a:lstStyle/>
                    <a:p>
                      <a:endParaRPr lang="hu-HU"/>
                    </a:p>
                  </a:txBody>
                  <a:tcPr/>
                </a:tc>
                <a:extLst>
                  <a:ext uri="{0D108BD9-81ED-4DB2-BD59-A6C34878D82A}">
                    <a16:rowId xmlns:a16="http://schemas.microsoft.com/office/drawing/2014/main" val="10000"/>
                  </a:ext>
                </a:extLst>
              </a:tr>
              <a:tr h="370840">
                <a:tc>
                  <a:txBody>
                    <a:bodyPr/>
                    <a:lstStyle/>
                    <a:p>
                      <a:pPr algn="ctr" defTabSz="289321">
                        <a:tabLst>
                          <a:tab pos="1308100" algn="l"/>
                        </a:tabLst>
                        <a:defRPr sz="1800"/>
                      </a:pPr>
                      <a:r>
                        <a:rPr sz="2000">
                          <a:latin typeface="+mn-lt"/>
                          <a:ea typeface="+mn-ea"/>
                          <a:cs typeface="+mn-cs"/>
                        </a:rPr>
                        <a:t>  9 Oct</a:t>
                      </a:r>
                    </a:p>
                  </a:txBody>
                  <a:tcPr marL="9525" marR="9525" marT="9525" marB="9525" anchor="ctr" horzOverflow="overflow">
                    <a:lnT w="12700">
                      <a:solidFill>
                        <a:srgbClr val="000000"/>
                      </a:solidFill>
                    </a:lnT>
                    <a:noFill/>
                  </a:tcPr>
                </a:tc>
                <a:tc>
                  <a:txBody>
                    <a:bodyPr/>
                    <a:lstStyle/>
                    <a:p>
                      <a:pPr algn="ctr" defTabSz="289321">
                        <a:defRPr sz="1800"/>
                      </a:pPr>
                      <a:r>
                        <a:rPr sz="2000">
                          <a:latin typeface="+mn-lt"/>
                          <a:ea typeface="+mn-ea"/>
                          <a:cs typeface="+mn-cs"/>
                        </a:rPr>
                        <a:t>14 Oct</a:t>
                      </a:r>
                    </a:p>
                  </a:txBody>
                  <a:tcPr marL="9525" marR="9525" marT="9525" marB="9525" anchor="ctr" horzOverflow="overflow">
                    <a:lnT w="12700">
                      <a:solidFill>
                        <a:srgbClr val="000000"/>
                      </a:solidFill>
                    </a:lnT>
                    <a:noFill/>
                  </a:tcPr>
                </a:tc>
                <a:tc>
                  <a:txBody>
                    <a:bodyPr/>
                    <a:lstStyle/>
                    <a:p>
                      <a:pPr algn="ctr" defTabSz="289321">
                        <a:defRPr sz="1800"/>
                      </a:pPr>
                      <a:r>
                        <a:rPr sz="2000">
                          <a:latin typeface="+mn-lt"/>
                          <a:ea typeface="+mn-ea"/>
                          <a:cs typeface="+mn-cs"/>
                        </a:rPr>
                        <a:t>15 Oct</a:t>
                      </a:r>
                    </a:p>
                  </a:txBody>
                  <a:tcPr marL="9525" marR="9525" marT="9525" marB="9525" anchor="ctr" horzOverflow="overflow">
                    <a:lnT w="12700">
                      <a:solidFill>
                        <a:srgbClr val="000000"/>
                      </a:solidFill>
                    </a:lnT>
                    <a:noFill/>
                  </a:tcPr>
                </a:tc>
                <a:tc>
                  <a:txBody>
                    <a:bodyPr/>
                    <a:lstStyle/>
                    <a:p>
                      <a:pPr algn="ctr" defTabSz="289321">
                        <a:defRPr sz="1800"/>
                      </a:pPr>
                      <a:r>
                        <a:rPr sz="2000">
                          <a:latin typeface="+mn-lt"/>
                          <a:ea typeface="+mn-ea"/>
                          <a:cs typeface="+mn-cs"/>
                        </a:rPr>
                        <a:t>16 Oct</a:t>
                      </a:r>
                    </a:p>
                  </a:txBody>
                  <a:tcPr marL="9525" marR="9525" marT="9525" marB="9525" anchor="ctr" horzOverflow="overflow">
                    <a:lnT w="12700">
                      <a:solidFill>
                        <a:srgbClr val="000000"/>
                      </a:solidFill>
                    </a:lnT>
                    <a:noFill/>
                  </a:tcPr>
                </a:tc>
                <a:tc>
                  <a:txBody>
                    <a:bodyPr/>
                    <a:lstStyle/>
                    <a:p>
                      <a:pPr algn="ctr" defTabSz="289321">
                        <a:defRPr sz="1800"/>
                      </a:pPr>
                      <a:r>
                        <a:rPr sz="2000">
                          <a:latin typeface="+mn-lt"/>
                          <a:ea typeface="+mn-ea"/>
                          <a:cs typeface="+mn-cs"/>
                        </a:rPr>
                        <a:t>17 Oct</a:t>
                      </a:r>
                    </a:p>
                  </a:txBody>
                  <a:tcPr marL="9525" marR="9525" marT="9525" marB="9525" anchor="ctr" horzOverflow="overflow">
                    <a:lnT w="12700">
                      <a:solidFill>
                        <a:srgbClr val="000000"/>
                      </a:solidFill>
                    </a:lnT>
                    <a:noFill/>
                  </a:tcPr>
                </a:tc>
                <a:tc>
                  <a:txBody>
                    <a:bodyPr/>
                    <a:lstStyle/>
                    <a:p>
                      <a:pPr algn="ctr" defTabSz="289321">
                        <a:defRPr sz="1800"/>
                      </a:pPr>
                      <a:r>
                        <a:rPr sz="2000">
                          <a:latin typeface="+mn-lt"/>
                          <a:ea typeface="+mn-ea"/>
                          <a:cs typeface="+mn-cs"/>
                        </a:rPr>
                        <a:t>19 Oct</a:t>
                      </a:r>
                    </a:p>
                  </a:txBody>
                  <a:tcPr marL="9525" marR="9525" marT="9525" marB="9525" anchor="ctr" horzOverflow="overflow">
                    <a:lnT w="12700">
                      <a:solidFill>
                        <a:srgbClr val="000000"/>
                      </a:solidFill>
                    </a:lnT>
                    <a:noFill/>
                  </a:tcPr>
                </a:tc>
                <a:extLst>
                  <a:ext uri="{0D108BD9-81ED-4DB2-BD59-A6C34878D82A}">
                    <a16:rowId xmlns:a16="http://schemas.microsoft.com/office/drawing/2014/main" val="10001"/>
                  </a:ext>
                </a:extLst>
              </a:tr>
              <a:tr h="370840">
                <a:tc>
                  <a:txBody>
                    <a:bodyPr/>
                    <a:lstStyle/>
                    <a:p>
                      <a:pPr algn="ctr" defTabSz="289321">
                        <a:defRPr sz="1800"/>
                      </a:pPr>
                      <a:r>
                        <a:rPr sz="2000">
                          <a:latin typeface="+mn-lt"/>
                          <a:ea typeface="+mn-ea"/>
                          <a:cs typeface="+mn-cs"/>
                        </a:rPr>
                        <a:t>11 Oct</a:t>
                      </a:r>
                    </a:p>
                  </a:txBody>
                  <a:tcPr marL="9525" marR="9525" marT="9525" marB="9525" anchor="ctr" horzOverflow="overflow">
                    <a:noFill/>
                  </a:tcPr>
                </a:tc>
                <a:tc>
                  <a:txBody>
                    <a:bodyPr/>
                    <a:lstStyle/>
                    <a:p>
                      <a:pPr algn="ctr" defTabSz="289321">
                        <a:defRPr sz="1800"/>
                      </a:pPr>
                      <a:r>
                        <a:rPr sz="2000">
                          <a:latin typeface="+mn-lt"/>
                          <a:ea typeface="+mn-ea"/>
                          <a:cs typeface="+mn-cs"/>
                        </a:rPr>
                        <a:t>14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16 Oct</a:t>
                      </a:r>
                    </a:p>
                  </a:txBody>
                  <a:tcPr marL="9525" marR="9525" marT="9525" marB="9525" anchor="ctr" horzOverflow="overflow">
                    <a:noFill/>
                  </a:tcPr>
                </a:tc>
                <a:tc>
                  <a:txBody>
                    <a:bodyPr/>
                    <a:lstStyle/>
                    <a:p>
                      <a:pPr algn="ctr" defTabSz="289321">
                        <a:defRPr sz="1800"/>
                      </a:pPr>
                      <a:r>
                        <a:rPr sz="2000">
                          <a:latin typeface="+mn-lt"/>
                          <a:ea typeface="+mn-ea"/>
                          <a:cs typeface="+mn-cs"/>
                        </a:rPr>
                        <a:t>17 Oct</a:t>
                      </a:r>
                    </a:p>
                  </a:txBody>
                  <a:tcPr marL="9525" marR="9525" marT="9525" marB="9525" anchor="ctr" horzOverflow="overflow">
                    <a:noFill/>
                  </a:tcPr>
                </a:tc>
                <a:tc>
                  <a:txBody>
                    <a:bodyPr/>
                    <a:lstStyle/>
                    <a:p>
                      <a:pPr algn="ctr" defTabSz="289321">
                        <a:defRPr sz="1800"/>
                      </a:pPr>
                      <a:r>
                        <a:rPr sz="2000">
                          <a:latin typeface="+mn-lt"/>
                          <a:ea typeface="+mn-ea"/>
                          <a:cs typeface="+mn-cs"/>
                        </a:rPr>
                        <a:t>20 Oct</a:t>
                      </a:r>
                    </a:p>
                  </a:txBody>
                  <a:tcPr marL="9525" marR="9525" marT="9525" marB="9525" anchor="ctr" horzOverflow="overflow">
                    <a:noFill/>
                  </a:tcPr>
                </a:tc>
                <a:extLst>
                  <a:ext uri="{0D108BD9-81ED-4DB2-BD59-A6C34878D82A}">
                    <a16:rowId xmlns:a16="http://schemas.microsoft.com/office/drawing/2014/main" val="10002"/>
                  </a:ext>
                </a:extLst>
              </a:tr>
              <a:tr h="370840">
                <a:tc>
                  <a:txBody>
                    <a:bodyPr/>
                    <a:lstStyle/>
                    <a:p>
                      <a:pPr algn="ctr" defTabSz="289321">
                        <a:defRPr sz="1800"/>
                      </a:pPr>
                      <a:r>
                        <a:rPr sz="2000">
                          <a:latin typeface="+mn-lt"/>
                          <a:ea typeface="+mn-ea"/>
                          <a:cs typeface="+mn-cs"/>
                        </a:rPr>
                        <a:t>13 Oct</a:t>
                      </a:r>
                    </a:p>
                  </a:txBody>
                  <a:tcPr marL="9525" marR="9525" marT="9525" marB="9525" anchor="ctr" horzOverflow="overflow">
                    <a:noFill/>
                  </a:tcPr>
                </a:tc>
                <a:tc>
                  <a:txBody>
                    <a:bodyPr/>
                    <a:lstStyle/>
                    <a:p>
                      <a:pPr algn="ctr" defTabSz="289321">
                        <a:defRPr sz="1800"/>
                      </a:pPr>
                      <a:r>
                        <a:rPr sz="2000">
                          <a:latin typeface="+mn-lt"/>
                          <a:ea typeface="+mn-ea"/>
                          <a:cs typeface="+mn-cs"/>
                        </a:rPr>
                        <a:t>14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16 Oct</a:t>
                      </a:r>
                    </a:p>
                  </a:txBody>
                  <a:tcPr marL="9525" marR="9525" marT="9525" marB="9525" anchor="ctr" horzOverflow="overflow">
                    <a:noFill/>
                  </a:tcPr>
                </a:tc>
                <a:tc>
                  <a:txBody>
                    <a:bodyPr/>
                    <a:lstStyle/>
                    <a:p>
                      <a:pPr algn="ctr" defTabSz="289321">
                        <a:defRPr sz="1800"/>
                      </a:pPr>
                      <a:r>
                        <a:rPr sz="2000">
                          <a:latin typeface="+mn-lt"/>
                          <a:ea typeface="+mn-ea"/>
                          <a:cs typeface="+mn-cs"/>
                        </a:rPr>
                        <a:t>17 Oct</a:t>
                      </a:r>
                    </a:p>
                  </a:txBody>
                  <a:tcPr marL="9525" marR="9525" marT="9525" marB="9525" anchor="ctr" horzOverflow="overflow">
                    <a:noFill/>
                  </a:tcPr>
                </a:tc>
                <a:tc>
                  <a:txBody>
                    <a:bodyPr/>
                    <a:lstStyle/>
                    <a:p>
                      <a:pPr algn="ctr" defTabSz="289321">
                        <a:defRPr sz="1800"/>
                      </a:pPr>
                      <a:r>
                        <a:rPr sz="2000">
                          <a:latin typeface="+mn-lt"/>
                          <a:ea typeface="+mn-ea"/>
                          <a:cs typeface="+mn-cs"/>
                        </a:rPr>
                        <a:t>20 Oct</a:t>
                      </a:r>
                    </a:p>
                  </a:txBody>
                  <a:tcPr marL="9525" marR="9525" marT="9525" marB="9525" anchor="ctr" horzOverflow="overflow">
                    <a:noFill/>
                  </a:tcPr>
                </a:tc>
                <a:extLst>
                  <a:ext uri="{0D108BD9-81ED-4DB2-BD59-A6C34878D82A}">
                    <a16:rowId xmlns:a16="http://schemas.microsoft.com/office/drawing/2014/main" val="10003"/>
                  </a:ext>
                </a:extLst>
              </a:tr>
              <a:tr h="370840">
                <a:tc>
                  <a:txBody>
                    <a:bodyPr/>
                    <a:lstStyle/>
                    <a:p>
                      <a:pPr algn="ctr" defTabSz="289321">
                        <a:defRPr sz="1800"/>
                      </a:pPr>
                      <a:r>
                        <a:rPr sz="2000">
                          <a:latin typeface="+mn-lt"/>
                          <a:ea typeface="+mn-ea"/>
                          <a:cs typeface="+mn-cs"/>
                        </a:rPr>
                        <a:t>13 Oct</a:t>
                      </a:r>
                    </a:p>
                  </a:txBody>
                  <a:tcPr marL="9525" marR="9525" marT="9525" marB="9525" anchor="ctr" horzOverflow="overflow">
                    <a:noFill/>
                  </a:tcPr>
                </a:tc>
                <a:tc>
                  <a:txBody>
                    <a:bodyPr/>
                    <a:lstStyle/>
                    <a:p>
                      <a:pPr algn="ctr" defTabSz="289321">
                        <a:defRPr sz="1800"/>
                      </a:pPr>
                      <a:r>
                        <a:rPr sz="2000">
                          <a:latin typeface="+mn-lt"/>
                          <a:ea typeface="+mn-ea"/>
                          <a:cs typeface="+mn-cs"/>
                        </a:rPr>
                        <a:t>14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16 Oct</a:t>
                      </a:r>
                    </a:p>
                  </a:txBody>
                  <a:tcPr marL="9525" marR="9525" marT="9525" marB="9525" anchor="ctr" horzOverflow="overflow">
                    <a:noFill/>
                  </a:tcPr>
                </a:tc>
                <a:tc>
                  <a:txBody>
                    <a:bodyPr/>
                    <a:lstStyle/>
                    <a:p>
                      <a:pPr algn="ctr" defTabSz="289321">
                        <a:defRPr sz="1800"/>
                      </a:pPr>
                      <a:r>
                        <a:rPr sz="2000">
                          <a:latin typeface="+mn-lt"/>
                          <a:ea typeface="+mn-ea"/>
                          <a:cs typeface="+mn-cs"/>
                        </a:rPr>
                        <a:t>17 Oct</a:t>
                      </a:r>
                    </a:p>
                  </a:txBody>
                  <a:tcPr marL="9525" marR="9525" marT="9525" marB="9525" anchor="ctr" horzOverflow="overflow">
                    <a:noFill/>
                  </a:tcPr>
                </a:tc>
                <a:tc>
                  <a:txBody>
                    <a:bodyPr/>
                    <a:lstStyle/>
                    <a:p>
                      <a:pPr algn="ctr" defTabSz="289321">
                        <a:defRPr sz="1800"/>
                      </a:pPr>
                      <a:r>
                        <a:rPr sz="2000">
                          <a:latin typeface="+mn-lt"/>
                          <a:ea typeface="+mn-ea"/>
                          <a:cs typeface="+mn-cs"/>
                        </a:rPr>
                        <a:t>22 Oct</a:t>
                      </a:r>
                    </a:p>
                  </a:txBody>
                  <a:tcPr marL="9525" marR="9525" marT="9525" marB="9525" anchor="ctr" horzOverflow="overflow">
                    <a:noFill/>
                  </a:tcPr>
                </a:tc>
                <a:extLst>
                  <a:ext uri="{0D108BD9-81ED-4DB2-BD59-A6C34878D82A}">
                    <a16:rowId xmlns:a16="http://schemas.microsoft.com/office/drawing/2014/main" val="10004"/>
                  </a:ext>
                </a:extLst>
              </a:tr>
              <a:tr h="370840">
                <a:tc>
                  <a:txBody>
                    <a:bodyPr/>
                    <a:lstStyle/>
                    <a:p>
                      <a:pPr algn="ctr" defTabSz="289321">
                        <a:defRPr sz="1800"/>
                      </a:pPr>
                      <a:r>
                        <a:rPr sz="2000">
                          <a:latin typeface="+mn-lt"/>
                          <a:ea typeface="+mn-ea"/>
                          <a:cs typeface="+mn-cs"/>
                        </a:rPr>
                        <a:t>13 Oct</a:t>
                      </a:r>
                    </a:p>
                  </a:txBody>
                  <a:tcPr marL="9525" marR="9525" marT="9525" marB="9525" anchor="ctr" horzOverflow="overflow">
                    <a:noFill/>
                  </a:tcPr>
                </a:tc>
                <a:tc>
                  <a:txBody>
                    <a:bodyPr/>
                    <a:lstStyle/>
                    <a:p>
                      <a:pPr algn="ctr" defTabSz="289321">
                        <a:defRPr sz="1800"/>
                      </a:pPr>
                      <a:r>
                        <a:rPr sz="2000">
                          <a:latin typeface="+mn-lt"/>
                          <a:ea typeface="+mn-ea"/>
                          <a:cs typeface="+mn-cs"/>
                        </a:rPr>
                        <a:t>14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16 Oct</a:t>
                      </a:r>
                    </a:p>
                  </a:txBody>
                  <a:tcPr marL="9525" marR="9525" marT="9525" marB="9525" anchor="ctr" horzOverflow="overflow">
                    <a:noFill/>
                  </a:tcPr>
                </a:tc>
                <a:tc>
                  <a:txBody>
                    <a:bodyPr/>
                    <a:lstStyle/>
                    <a:p>
                      <a:pPr algn="ctr" defTabSz="289321">
                        <a:defRPr sz="1800"/>
                      </a:pPr>
                      <a:r>
                        <a:rPr sz="2000">
                          <a:latin typeface="+mn-lt"/>
                          <a:ea typeface="+mn-ea"/>
                          <a:cs typeface="+mn-cs"/>
                        </a:rPr>
                        <a:t>17 Oct</a:t>
                      </a:r>
                    </a:p>
                  </a:txBody>
                  <a:tcPr marL="9525" marR="9525" marT="9525" marB="9525" anchor="ctr" horzOverflow="overflow">
                    <a:noFill/>
                  </a:tcPr>
                </a:tc>
                <a:tc>
                  <a:txBody>
                    <a:bodyPr/>
                    <a:lstStyle/>
                    <a:p>
                      <a:pPr algn="ctr" defTabSz="289321">
                        <a:defRPr sz="1800"/>
                      </a:pPr>
                      <a:r>
                        <a:rPr sz="2000">
                          <a:latin typeface="+mn-lt"/>
                          <a:ea typeface="+mn-ea"/>
                          <a:cs typeface="+mn-cs"/>
                        </a:rPr>
                        <a:t>23 Oct</a:t>
                      </a:r>
                    </a:p>
                  </a:txBody>
                  <a:tcPr marL="9525" marR="9525" marT="9525" marB="9525" anchor="ctr" horzOverflow="overflow">
                    <a:noFill/>
                  </a:tcPr>
                </a:tc>
                <a:extLst>
                  <a:ext uri="{0D108BD9-81ED-4DB2-BD59-A6C34878D82A}">
                    <a16:rowId xmlns:a16="http://schemas.microsoft.com/office/drawing/2014/main" val="10005"/>
                  </a:ext>
                </a:extLst>
              </a:tr>
              <a:tr h="370840">
                <a:tc>
                  <a:txBody>
                    <a:bodyPr/>
                    <a:lstStyle/>
                    <a:p>
                      <a:pPr algn="ctr" defTabSz="289321">
                        <a:defRPr sz="1800"/>
                      </a:pPr>
                      <a:r>
                        <a:rPr sz="2000">
                          <a:latin typeface="+mn-lt"/>
                          <a:ea typeface="+mn-ea"/>
                          <a:cs typeface="+mn-cs"/>
                        </a:rPr>
                        <a:t>14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16 Oct</a:t>
                      </a:r>
                    </a:p>
                  </a:txBody>
                  <a:tcPr marL="9525" marR="9525" marT="9525" marB="9525" anchor="ctr" horzOverflow="overflow">
                    <a:noFill/>
                  </a:tcPr>
                </a:tc>
                <a:tc>
                  <a:txBody>
                    <a:bodyPr/>
                    <a:lstStyle/>
                    <a:p>
                      <a:pPr algn="ctr" defTabSz="289321">
                        <a:defRPr sz="1800"/>
                      </a:pPr>
                      <a:r>
                        <a:rPr sz="2000">
                          <a:latin typeface="+mn-lt"/>
                          <a:ea typeface="+mn-ea"/>
                          <a:cs typeface="+mn-cs"/>
                        </a:rPr>
                        <a:t>17 Oct</a:t>
                      </a:r>
                    </a:p>
                  </a:txBody>
                  <a:tcPr marL="9525" marR="9525" marT="9525" marB="9525" anchor="ctr" horzOverflow="overflow">
                    <a:noFill/>
                  </a:tcPr>
                </a:tc>
                <a:tc>
                  <a:txBody>
                    <a:bodyPr/>
                    <a:lstStyle/>
                    <a:p>
                      <a:pPr algn="ctr" defTabSz="289321">
                        <a:defRPr sz="1800"/>
                      </a:pPr>
                      <a:r>
                        <a:rPr sz="2000">
                          <a:latin typeface="+mn-lt"/>
                          <a:ea typeface="+mn-ea"/>
                          <a:cs typeface="+mn-cs"/>
                        </a:rPr>
                        <a:t>25 Oct</a:t>
                      </a:r>
                    </a:p>
                  </a:txBody>
                  <a:tcPr marL="9525" marR="9525" marT="9525" marB="9525" anchor="ctr" horzOverflow="overflow">
                    <a:noFill/>
                  </a:tcPr>
                </a:tc>
                <a:extLst>
                  <a:ext uri="{0D108BD9-81ED-4DB2-BD59-A6C34878D82A}">
                    <a16:rowId xmlns:a16="http://schemas.microsoft.com/office/drawing/2014/main" val="10006"/>
                  </a:ext>
                </a:extLst>
              </a:tr>
              <a:tr h="370840">
                <a:tc>
                  <a:txBody>
                    <a:bodyPr/>
                    <a:lstStyle/>
                    <a:p>
                      <a:pPr algn="ctr" defTabSz="289321">
                        <a:defRPr sz="1800"/>
                      </a:pPr>
                      <a:r>
                        <a:rPr sz="2000">
                          <a:latin typeface="+mn-lt"/>
                          <a:ea typeface="+mn-ea"/>
                          <a:cs typeface="+mn-cs"/>
                        </a:rPr>
                        <a:t>14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16 Oct</a:t>
                      </a:r>
                    </a:p>
                  </a:txBody>
                  <a:tcPr marL="9525" marR="9525" marT="9525" marB="9525" anchor="ctr" horzOverflow="overflow">
                    <a:noFill/>
                  </a:tcPr>
                </a:tc>
                <a:tc>
                  <a:txBody>
                    <a:bodyPr/>
                    <a:lstStyle/>
                    <a:p>
                      <a:pPr algn="ctr" defTabSz="289321">
                        <a:defRPr sz="1800"/>
                      </a:pPr>
                      <a:r>
                        <a:rPr sz="2000">
                          <a:latin typeface="+mn-lt"/>
                          <a:ea typeface="+mn-ea"/>
                          <a:cs typeface="+mn-cs"/>
                        </a:rPr>
                        <a:t>18 Oct</a:t>
                      </a:r>
                    </a:p>
                  </a:txBody>
                  <a:tcPr marL="9525" marR="9525" marT="9525" marB="9525" anchor="ctr" horzOverflow="overflow">
                    <a:noFill/>
                  </a:tcPr>
                </a:tc>
                <a:tc>
                  <a:txBody>
                    <a:bodyPr/>
                    <a:lstStyle/>
                    <a:p>
                      <a:pPr algn="ctr" defTabSz="289321">
                        <a:defRPr sz="2000">
                          <a:latin typeface="+mn-lt"/>
                          <a:ea typeface="+mn-ea"/>
                          <a:cs typeface="+mn-cs"/>
                        </a:defRPr>
                      </a:pPr>
                      <a:endParaRPr/>
                    </a:p>
                  </a:txBody>
                  <a:tcPr marL="9525" marR="9525" marT="9525" marB="9525" anchor="ctr" horzOverflow="overflow">
                    <a:noFill/>
                  </a:tcPr>
                </a:tc>
                <a:extLst>
                  <a:ext uri="{0D108BD9-81ED-4DB2-BD59-A6C34878D82A}">
                    <a16:rowId xmlns:a16="http://schemas.microsoft.com/office/drawing/2014/main" val="10007"/>
                  </a:ext>
                </a:extLst>
              </a:tr>
              <a:tr h="370840">
                <a:tc>
                  <a:txBody>
                    <a:bodyPr/>
                    <a:lstStyle/>
                    <a:p>
                      <a:pPr algn="ctr" defTabSz="289321">
                        <a:defRPr sz="1800"/>
                      </a:pPr>
                      <a:r>
                        <a:rPr sz="2000">
                          <a:latin typeface="+mn-lt"/>
                          <a:ea typeface="+mn-ea"/>
                          <a:cs typeface="+mn-cs"/>
                        </a:rPr>
                        <a:t>14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16 Oct</a:t>
                      </a:r>
                    </a:p>
                  </a:txBody>
                  <a:tcPr marL="9525" marR="9525" marT="9525" marB="9525" anchor="ctr" horzOverflow="overflow">
                    <a:noFill/>
                  </a:tcPr>
                </a:tc>
                <a:tc>
                  <a:txBody>
                    <a:bodyPr/>
                    <a:lstStyle/>
                    <a:p>
                      <a:pPr algn="ctr" defTabSz="289321">
                        <a:defRPr sz="1800"/>
                      </a:pPr>
                      <a:r>
                        <a:rPr sz="2000">
                          <a:latin typeface="+mn-lt"/>
                          <a:ea typeface="+mn-ea"/>
                          <a:cs typeface="+mn-cs"/>
                        </a:rPr>
                        <a:t>18 Oct</a:t>
                      </a:r>
                    </a:p>
                  </a:txBody>
                  <a:tcPr marL="9525" marR="9525" marT="9525" marB="9525" anchor="ctr" horzOverflow="overflow">
                    <a:noFill/>
                  </a:tcPr>
                </a:tc>
                <a:tc>
                  <a:txBody>
                    <a:bodyPr/>
                    <a:lstStyle/>
                    <a:p>
                      <a:pPr algn="ctr" defTabSz="289321">
                        <a:defRPr sz="2000">
                          <a:latin typeface="+mn-lt"/>
                          <a:ea typeface="+mn-ea"/>
                          <a:cs typeface="+mn-cs"/>
                        </a:defRPr>
                      </a:pPr>
                      <a:endParaRPr/>
                    </a:p>
                  </a:txBody>
                  <a:tcPr marL="9525" marR="9525" marT="9525" marB="9525" anchor="ctr" horzOverflow="overflow">
                    <a:noFill/>
                  </a:tcPr>
                </a:tc>
                <a:extLst>
                  <a:ext uri="{0D108BD9-81ED-4DB2-BD59-A6C34878D82A}">
                    <a16:rowId xmlns:a16="http://schemas.microsoft.com/office/drawing/2014/main" val="10008"/>
                  </a:ext>
                </a:extLst>
              </a:tr>
              <a:tr h="370840">
                <a:tc>
                  <a:txBody>
                    <a:bodyPr/>
                    <a:lstStyle/>
                    <a:p>
                      <a:pPr algn="ctr" defTabSz="289321">
                        <a:defRPr sz="1800"/>
                      </a:pPr>
                      <a:r>
                        <a:rPr sz="2000">
                          <a:latin typeface="+mn-lt"/>
                          <a:ea typeface="+mn-ea"/>
                          <a:cs typeface="+mn-cs"/>
                        </a:rPr>
                        <a:t>14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16 Oct</a:t>
                      </a:r>
                    </a:p>
                  </a:txBody>
                  <a:tcPr marL="9525" marR="9525" marT="9525" marB="9525" anchor="ctr" horzOverflow="overflow">
                    <a:noFill/>
                  </a:tcPr>
                </a:tc>
                <a:tc>
                  <a:txBody>
                    <a:bodyPr/>
                    <a:lstStyle/>
                    <a:p>
                      <a:pPr algn="ctr" defTabSz="289321">
                        <a:defRPr sz="1800"/>
                      </a:pPr>
                      <a:r>
                        <a:rPr sz="2000">
                          <a:latin typeface="+mn-lt"/>
                          <a:ea typeface="+mn-ea"/>
                          <a:cs typeface="+mn-cs"/>
                        </a:rPr>
                        <a:t>16 Oct</a:t>
                      </a:r>
                    </a:p>
                  </a:txBody>
                  <a:tcPr marL="9525" marR="9525" marT="9525" marB="9525" anchor="ctr" horzOverflow="overflow">
                    <a:noFill/>
                  </a:tcPr>
                </a:tc>
                <a:tc>
                  <a:txBody>
                    <a:bodyPr/>
                    <a:lstStyle/>
                    <a:p>
                      <a:pPr algn="ctr" defTabSz="289321">
                        <a:defRPr sz="1800"/>
                      </a:pPr>
                      <a:r>
                        <a:rPr sz="2000">
                          <a:latin typeface="+mn-lt"/>
                          <a:ea typeface="+mn-ea"/>
                          <a:cs typeface="+mn-cs"/>
                        </a:rPr>
                        <a:t>18 Oct</a:t>
                      </a:r>
                    </a:p>
                  </a:txBody>
                  <a:tcPr marL="9525" marR="9525" marT="9525" marB="9525" anchor="ctr" horzOverflow="overflow">
                    <a:noFill/>
                  </a:tcPr>
                </a:tc>
                <a:tc>
                  <a:txBody>
                    <a:bodyPr/>
                    <a:lstStyle/>
                    <a:p>
                      <a:pPr algn="ctr" defTabSz="289321">
                        <a:defRPr sz="2000">
                          <a:latin typeface="+mn-lt"/>
                          <a:ea typeface="+mn-ea"/>
                          <a:cs typeface="+mn-cs"/>
                        </a:defRPr>
                      </a:pPr>
                      <a:endParaRPr/>
                    </a:p>
                  </a:txBody>
                  <a:tcPr marL="9525" marR="9525" marT="9525" marB="9525" anchor="ctr" horzOverflow="overflow">
                    <a:noFill/>
                  </a:tcPr>
                </a:tc>
                <a:extLst>
                  <a:ext uri="{0D108BD9-81ED-4DB2-BD59-A6C34878D82A}">
                    <a16:rowId xmlns:a16="http://schemas.microsoft.com/office/drawing/2014/main" val="10009"/>
                  </a:ext>
                </a:extLst>
              </a:tr>
              <a:tr h="370840">
                <a:tc>
                  <a:txBody>
                    <a:bodyPr/>
                    <a:lstStyle/>
                    <a:p>
                      <a:pPr algn="ctr" defTabSz="289321">
                        <a:defRPr sz="1800"/>
                      </a:pPr>
                      <a:r>
                        <a:rPr sz="2000">
                          <a:latin typeface="+mn-lt"/>
                          <a:ea typeface="+mn-ea"/>
                          <a:cs typeface="+mn-cs"/>
                        </a:rPr>
                        <a:t>14 Oct</a:t>
                      </a:r>
                    </a:p>
                  </a:txBody>
                  <a:tcPr marL="9525" marR="9525" marT="9525" marB="9525" anchor="ctr" horzOverflow="overflow">
                    <a:noFill/>
                  </a:tcPr>
                </a:tc>
                <a:tc>
                  <a:txBody>
                    <a:bodyPr/>
                    <a:lstStyle/>
                    <a:p>
                      <a:pPr algn="ctr" defTabSz="289321">
                        <a:defRPr sz="1800"/>
                      </a:pPr>
                      <a:r>
                        <a:rPr sz="2000">
                          <a:latin typeface="+mn-lt"/>
                          <a:ea typeface="+mn-ea"/>
                          <a:cs typeface="+mn-cs"/>
                        </a:rPr>
                        <a:t>15 Oct</a:t>
                      </a:r>
                    </a:p>
                  </a:txBody>
                  <a:tcPr marL="9525" marR="9525" marT="9525" marB="9525" anchor="ctr" horzOverflow="overflow">
                    <a:noFill/>
                  </a:tcPr>
                </a:tc>
                <a:tc>
                  <a:txBody>
                    <a:bodyPr/>
                    <a:lstStyle/>
                    <a:p>
                      <a:pPr algn="ctr" defTabSz="289321">
                        <a:defRPr sz="1800"/>
                      </a:pPr>
                      <a:r>
                        <a:rPr sz="2000">
                          <a:latin typeface="+mn-lt"/>
                          <a:ea typeface="+mn-ea"/>
                          <a:cs typeface="+mn-cs"/>
                        </a:rPr>
                        <a:t>16 Oct</a:t>
                      </a:r>
                    </a:p>
                  </a:txBody>
                  <a:tcPr marL="9525" marR="9525" marT="9525" marB="9525" anchor="ctr" horzOverflow="overflow">
                    <a:noFill/>
                  </a:tcPr>
                </a:tc>
                <a:tc>
                  <a:txBody>
                    <a:bodyPr/>
                    <a:lstStyle/>
                    <a:p>
                      <a:pPr algn="ctr" defTabSz="289321">
                        <a:defRPr sz="1800"/>
                      </a:pPr>
                      <a:r>
                        <a:rPr sz="2000">
                          <a:latin typeface="+mn-lt"/>
                          <a:ea typeface="+mn-ea"/>
                          <a:cs typeface="+mn-cs"/>
                        </a:rPr>
                        <a:t>17 Oct</a:t>
                      </a:r>
                    </a:p>
                  </a:txBody>
                  <a:tcPr marL="9525" marR="9525" marT="9525" marB="9525" anchor="ctr" horzOverflow="overflow">
                    <a:noFill/>
                  </a:tcPr>
                </a:tc>
                <a:tc>
                  <a:txBody>
                    <a:bodyPr/>
                    <a:lstStyle/>
                    <a:p>
                      <a:pPr algn="ctr" defTabSz="289321">
                        <a:defRPr sz="1800"/>
                      </a:pPr>
                      <a:r>
                        <a:rPr sz="2000">
                          <a:latin typeface="+mn-lt"/>
                          <a:ea typeface="+mn-ea"/>
                          <a:cs typeface="+mn-cs"/>
                        </a:rPr>
                        <a:t>19 Oct</a:t>
                      </a:r>
                    </a:p>
                  </a:txBody>
                  <a:tcPr marL="9525" marR="9525" marT="9525" marB="9525" anchor="ctr" horzOverflow="overflow">
                    <a:noFill/>
                  </a:tcPr>
                </a:tc>
                <a:tc>
                  <a:txBody>
                    <a:bodyPr/>
                    <a:lstStyle/>
                    <a:p>
                      <a:pPr algn="ctr" defTabSz="289321">
                        <a:defRPr sz="2000">
                          <a:latin typeface="+mn-lt"/>
                          <a:ea typeface="+mn-ea"/>
                          <a:cs typeface="+mn-cs"/>
                        </a:defRPr>
                      </a:pPr>
                      <a:endParaRPr/>
                    </a:p>
                  </a:txBody>
                  <a:tcPr marL="9525" marR="9525" marT="9525" marB="9525" anchor="ctr" horzOverflow="overflow">
                    <a:noFill/>
                  </a:tcPr>
                </a:tc>
                <a:extLst>
                  <a:ext uri="{0D108BD9-81ED-4DB2-BD59-A6C34878D82A}">
                    <a16:rowId xmlns:a16="http://schemas.microsoft.com/office/drawing/2014/main" val="10010"/>
                  </a:ext>
                </a:extLst>
              </a:tr>
            </a:tbl>
          </a:graphicData>
        </a:graphic>
      </p:graphicFrame>
      <p:sp>
        <p:nvSpPr>
          <p:cNvPr id="303" name="Title 2"/>
          <p:cNvSpPr txBox="1"/>
          <p:nvPr/>
        </p:nvSpPr>
        <p:spPr>
          <a:xfrm>
            <a:off x="2782684" y="1005839"/>
            <a:ext cx="5046408" cy="3835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spAutoFit/>
          </a:bodyPr>
          <a:lstStyle>
            <a:lvl1pPr>
              <a:defRPr>
                <a:solidFill>
                  <a:srgbClr val="632523"/>
                </a:solidFill>
                <a:latin typeface="+mn-lt"/>
                <a:ea typeface="+mn-ea"/>
                <a:cs typeface="+mn-cs"/>
                <a:sym typeface="Source Sans Pro Regular"/>
              </a:defRPr>
            </a:lvl1pPr>
          </a:lstStyle>
          <a:p>
            <a:r>
              <a:rPr b="1"/>
              <a:t>Dates of Onset of Disease X, District Y, October 2015</a:t>
            </a:r>
          </a:p>
        </p:txBody>
      </p:sp>
      <p:graphicFrame>
        <p:nvGraphicFramePr>
          <p:cNvPr id="304" name="Table 6"/>
          <p:cNvGraphicFramePr/>
          <p:nvPr/>
        </p:nvGraphicFramePr>
        <p:xfrm>
          <a:off x="8441871" y="352425"/>
          <a:ext cx="1905000" cy="5574030"/>
        </p:xfrm>
        <a:graphic>
          <a:graphicData uri="http://schemas.openxmlformats.org/drawingml/2006/table">
            <a:tbl>
              <a:tblPr>
                <a:tableStyleId>{4C3C2611-4C71-4FC5-86AE-919BDF0F9419}</a:tableStyleId>
              </a:tblPr>
              <a:tblGrid>
                <a:gridCol w="748393">
                  <a:extLst>
                    <a:ext uri="{9D8B030D-6E8A-4147-A177-3AD203B41FA5}">
                      <a16:colId xmlns:a16="http://schemas.microsoft.com/office/drawing/2014/main" val="20000"/>
                    </a:ext>
                  </a:extLst>
                </a:gridCol>
                <a:gridCol w="1156607">
                  <a:extLst>
                    <a:ext uri="{9D8B030D-6E8A-4147-A177-3AD203B41FA5}">
                      <a16:colId xmlns:a16="http://schemas.microsoft.com/office/drawing/2014/main" val="20001"/>
                    </a:ext>
                  </a:extLst>
                </a:gridCol>
              </a:tblGrid>
              <a:tr h="270933">
                <a:tc>
                  <a:txBody>
                    <a:bodyPr/>
                    <a:lstStyle/>
                    <a:p>
                      <a:pPr algn="ctr" defTabSz="289321">
                        <a:defRPr sz="1800"/>
                      </a:pPr>
                      <a:r>
                        <a:rPr>
                          <a:latin typeface="+mn-lt"/>
                          <a:ea typeface="+mn-ea"/>
                          <a:cs typeface="+mn-cs"/>
                        </a:rPr>
                        <a:t>Oct.</a:t>
                      </a:r>
                    </a:p>
                  </a:txBody>
                  <a:tcPr marL="9525" marR="9525" marT="9525" marB="9525" anchor="ctr" horzOverflow="overflow">
                    <a:solidFill>
                      <a:srgbClr val="E6E7EA"/>
                    </a:solidFill>
                  </a:tcPr>
                </a:tc>
                <a:tc>
                  <a:txBody>
                    <a:bodyPr/>
                    <a:lstStyle/>
                    <a:p>
                      <a:pPr algn="ctr" defTabSz="289321">
                        <a:defRPr sz="1800"/>
                      </a:pPr>
                      <a:r>
                        <a:rPr>
                          <a:latin typeface="+mn-lt"/>
                          <a:ea typeface="+mn-ea"/>
                          <a:cs typeface="+mn-cs"/>
                        </a:rPr>
                        <a:t>No. Cases</a:t>
                      </a:r>
                    </a:p>
                  </a:txBody>
                  <a:tcPr marL="9525" marR="9525" marT="9525" marB="9525" anchor="ctr" horzOverflow="overflow">
                    <a:solidFill>
                      <a:srgbClr val="E6E7EA"/>
                    </a:solidFill>
                  </a:tcPr>
                </a:tc>
                <a:extLst>
                  <a:ext uri="{0D108BD9-81ED-4DB2-BD59-A6C34878D82A}">
                    <a16:rowId xmlns:a16="http://schemas.microsoft.com/office/drawing/2014/main" val="10000"/>
                  </a:ext>
                </a:extLst>
              </a:tr>
              <a:tr h="141923">
                <a:tc>
                  <a:txBody>
                    <a:bodyPr/>
                    <a:lstStyle/>
                    <a:p>
                      <a:pPr algn="ctr" defTabSz="289321">
                        <a:defRPr sz="1800"/>
                      </a:pPr>
                      <a:r>
                        <a:rPr>
                          <a:latin typeface="+mn-lt"/>
                          <a:ea typeface="+mn-ea"/>
                          <a:cs typeface="+mn-cs"/>
                        </a:rPr>
                        <a:t>1–8</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val="10001"/>
                  </a:ext>
                </a:extLst>
              </a:tr>
              <a:tr h="141923">
                <a:tc>
                  <a:txBody>
                    <a:bodyPr/>
                    <a:lstStyle/>
                    <a:p>
                      <a:pPr algn="ctr" defTabSz="289321">
                        <a:defRPr sz="1800"/>
                      </a:pPr>
                      <a:r>
                        <a:rPr>
                          <a:latin typeface="+mn-lt"/>
                          <a:ea typeface="+mn-ea"/>
                          <a:cs typeface="+mn-cs"/>
                        </a:rPr>
                        <a:t>9</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val="10002"/>
                  </a:ext>
                </a:extLst>
              </a:tr>
              <a:tr h="270933">
                <a:tc>
                  <a:txBody>
                    <a:bodyPr/>
                    <a:lstStyle/>
                    <a:p>
                      <a:pPr algn="ctr" defTabSz="289321">
                        <a:defRPr sz="1800"/>
                      </a:pPr>
                      <a:r>
                        <a:rPr>
                          <a:latin typeface="+mn-lt"/>
                          <a:ea typeface="+mn-ea"/>
                          <a:cs typeface="+mn-cs"/>
                        </a:rPr>
                        <a:t>10</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val="10003"/>
                  </a:ext>
                </a:extLst>
              </a:tr>
              <a:tr h="270933">
                <a:tc>
                  <a:txBody>
                    <a:bodyPr/>
                    <a:lstStyle/>
                    <a:p>
                      <a:pPr algn="ctr" defTabSz="289321">
                        <a:defRPr sz="1800"/>
                      </a:pPr>
                      <a:r>
                        <a:rPr>
                          <a:latin typeface="+mn-lt"/>
                          <a:ea typeface="+mn-ea"/>
                          <a:cs typeface="+mn-cs"/>
                        </a:rPr>
                        <a:t>11</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val="10004"/>
                  </a:ext>
                </a:extLst>
              </a:tr>
              <a:tr h="270933">
                <a:tc>
                  <a:txBody>
                    <a:bodyPr/>
                    <a:lstStyle/>
                    <a:p>
                      <a:pPr algn="ctr" defTabSz="289321">
                        <a:defRPr sz="1800"/>
                      </a:pPr>
                      <a:r>
                        <a:rPr>
                          <a:latin typeface="+mn-lt"/>
                          <a:ea typeface="+mn-ea"/>
                          <a:cs typeface="+mn-cs"/>
                        </a:rPr>
                        <a:t>12</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val="10005"/>
                  </a:ext>
                </a:extLst>
              </a:tr>
              <a:tr h="270933">
                <a:tc>
                  <a:txBody>
                    <a:bodyPr/>
                    <a:lstStyle/>
                    <a:p>
                      <a:pPr algn="ctr" defTabSz="289321">
                        <a:defRPr sz="1800"/>
                      </a:pPr>
                      <a:r>
                        <a:rPr>
                          <a:latin typeface="+mn-lt"/>
                          <a:ea typeface="+mn-ea"/>
                          <a:cs typeface="+mn-cs"/>
                        </a:rPr>
                        <a:t>13</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val="10006"/>
                  </a:ext>
                </a:extLst>
              </a:tr>
              <a:tr h="270933">
                <a:tc>
                  <a:txBody>
                    <a:bodyPr/>
                    <a:lstStyle/>
                    <a:p>
                      <a:pPr algn="ctr" defTabSz="289321">
                        <a:defRPr sz="1800"/>
                      </a:pPr>
                      <a:r>
                        <a:rPr>
                          <a:latin typeface="+mn-lt"/>
                          <a:ea typeface="+mn-ea"/>
                          <a:cs typeface="+mn-cs"/>
                        </a:rPr>
                        <a:t>14</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val="10007"/>
                  </a:ext>
                </a:extLst>
              </a:tr>
              <a:tr h="270933">
                <a:tc>
                  <a:txBody>
                    <a:bodyPr/>
                    <a:lstStyle/>
                    <a:p>
                      <a:pPr algn="ctr" defTabSz="289321">
                        <a:defRPr sz="1800"/>
                      </a:pPr>
                      <a:r>
                        <a:rPr>
                          <a:latin typeface="+mn-lt"/>
                          <a:ea typeface="+mn-ea"/>
                          <a:cs typeface="+mn-cs"/>
                        </a:rPr>
                        <a:t>15</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val="10008"/>
                  </a:ext>
                </a:extLst>
              </a:tr>
              <a:tr h="270933">
                <a:tc>
                  <a:txBody>
                    <a:bodyPr/>
                    <a:lstStyle/>
                    <a:p>
                      <a:pPr algn="ctr" defTabSz="289321">
                        <a:defRPr sz="1800"/>
                      </a:pPr>
                      <a:r>
                        <a:rPr>
                          <a:latin typeface="+mn-lt"/>
                          <a:ea typeface="+mn-ea"/>
                          <a:cs typeface="+mn-cs"/>
                        </a:rPr>
                        <a:t>16</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val="10009"/>
                  </a:ext>
                </a:extLst>
              </a:tr>
              <a:tr h="270933">
                <a:tc>
                  <a:txBody>
                    <a:bodyPr/>
                    <a:lstStyle/>
                    <a:p>
                      <a:pPr algn="ctr" defTabSz="289321">
                        <a:defRPr sz="1800"/>
                      </a:pPr>
                      <a:r>
                        <a:rPr>
                          <a:latin typeface="+mn-lt"/>
                          <a:ea typeface="+mn-ea"/>
                          <a:cs typeface="+mn-cs"/>
                        </a:rPr>
                        <a:t>17</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val="10010"/>
                  </a:ext>
                </a:extLst>
              </a:tr>
              <a:tr h="270933">
                <a:tc>
                  <a:txBody>
                    <a:bodyPr/>
                    <a:lstStyle/>
                    <a:p>
                      <a:pPr algn="ctr" defTabSz="289321">
                        <a:defRPr sz="1800"/>
                      </a:pPr>
                      <a:r>
                        <a:rPr>
                          <a:latin typeface="+mn-lt"/>
                          <a:ea typeface="+mn-ea"/>
                          <a:cs typeface="+mn-cs"/>
                        </a:rPr>
                        <a:t>18</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val="10011"/>
                  </a:ext>
                </a:extLst>
              </a:tr>
              <a:tr h="270933">
                <a:tc>
                  <a:txBody>
                    <a:bodyPr/>
                    <a:lstStyle/>
                    <a:p>
                      <a:pPr algn="ctr" defTabSz="289321">
                        <a:defRPr sz="1800"/>
                      </a:pPr>
                      <a:r>
                        <a:rPr>
                          <a:latin typeface="+mn-lt"/>
                          <a:ea typeface="+mn-ea"/>
                          <a:cs typeface="+mn-cs"/>
                        </a:rPr>
                        <a:t>19</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val="10012"/>
                  </a:ext>
                </a:extLst>
              </a:tr>
              <a:tr h="270933">
                <a:tc>
                  <a:txBody>
                    <a:bodyPr/>
                    <a:lstStyle/>
                    <a:p>
                      <a:pPr algn="ctr" defTabSz="289321">
                        <a:defRPr sz="1800"/>
                      </a:pPr>
                      <a:r>
                        <a:rPr>
                          <a:latin typeface="+mn-lt"/>
                          <a:ea typeface="+mn-ea"/>
                          <a:cs typeface="+mn-cs"/>
                        </a:rPr>
                        <a:t>20</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val="10013"/>
                  </a:ext>
                </a:extLst>
              </a:tr>
              <a:tr h="270933">
                <a:tc>
                  <a:txBody>
                    <a:bodyPr/>
                    <a:lstStyle/>
                    <a:p>
                      <a:pPr algn="ctr" defTabSz="289321">
                        <a:defRPr sz="1800"/>
                      </a:pPr>
                      <a:r>
                        <a:rPr>
                          <a:latin typeface="+mn-lt"/>
                          <a:ea typeface="+mn-ea"/>
                          <a:cs typeface="+mn-cs"/>
                        </a:rPr>
                        <a:t>21</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val="10014"/>
                  </a:ext>
                </a:extLst>
              </a:tr>
              <a:tr h="270933">
                <a:tc>
                  <a:txBody>
                    <a:bodyPr/>
                    <a:lstStyle/>
                    <a:p>
                      <a:pPr algn="ctr" defTabSz="289321">
                        <a:defRPr sz="1800"/>
                      </a:pPr>
                      <a:r>
                        <a:rPr>
                          <a:latin typeface="+mn-lt"/>
                          <a:ea typeface="+mn-ea"/>
                          <a:cs typeface="+mn-cs"/>
                        </a:rPr>
                        <a:t>22</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val="10015"/>
                  </a:ext>
                </a:extLst>
              </a:tr>
              <a:tr h="270933">
                <a:tc>
                  <a:txBody>
                    <a:bodyPr/>
                    <a:lstStyle/>
                    <a:p>
                      <a:pPr algn="ctr" defTabSz="289321">
                        <a:defRPr sz="1800"/>
                      </a:pPr>
                      <a:r>
                        <a:rPr>
                          <a:latin typeface="+mn-lt"/>
                          <a:ea typeface="+mn-ea"/>
                          <a:cs typeface="+mn-cs"/>
                        </a:rPr>
                        <a:t>23</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val="10016"/>
                  </a:ext>
                </a:extLst>
              </a:tr>
              <a:tr h="270933">
                <a:tc>
                  <a:txBody>
                    <a:bodyPr/>
                    <a:lstStyle/>
                    <a:p>
                      <a:pPr algn="ctr" defTabSz="289321">
                        <a:defRPr sz="1800"/>
                      </a:pPr>
                      <a:r>
                        <a:rPr>
                          <a:latin typeface="+mn-lt"/>
                          <a:ea typeface="+mn-ea"/>
                          <a:cs typeface="+mn-cs"/>
                        </a:rPr>
                        <a:t>24</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val="10017"/>
                  </a:ext>
                </a:extLst>
              </a:tr>
              <a:tr h="270933">
                <a:tc>
                  <a:txBody>
                    <a:bodyPr/>
                    <a:lstStyle/>
                    <a:p>
                      <a:pPr algn="ctr" defTabSz="289321">
                        <a:defRPr sz="1800"/>
                      </a:pPr>
                      <a:r>
                        <a:rPr>
                          <a:latin typeface="+mn-lt"/>
                          <a:ea typeface="+mn-ea"/>
                          <a:cs typeface="+mn-cs"/>
                        </a:rPr>
                        <a:t>25</a:t>
                      </a:r>
                    </a:p>
                  </a:txBody>
                  <a:tcPr marL="9525" marR="9525" marT="9525" marB="9525" anchor="ctr" horzOverflow="overflow">
                    <a:solidFill>
                      <a:srgbClr val="E6E7EA"/>
                    </a:solidFill>
                  </a:tcPr>
                </a:tc>
                <a:tc>
                  <a:txBody>
                    <a:bodyPr/>
                    <a:lstStyle/>
                    <a:p>
                      <a:pPr algn="ctr" defTabSz="28932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val="10018"/>
                  </a:ext>
                </a:extLst>
              </a:tr>
            </a:tbl>
          </a:graphicData>
        </a:graphic>
      </p:graphicFrame>
      <p:sp>
        <p:nvSpPr>
          <p:cNvPr id="305" name="TextBox 7"/>
          <p:cNvSpPr txBox="1"/>
          <p:nvPr/>
        </p:nvSpPr>
        <p:spPr>
          <a:xfrm>
            <a:off x="9478191" y="581023"/>
            <a:ext cx="365761" cy="53492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algn="ctr">
              <a:defRPr>
                <a:latin typeface="+mn-lt"/>
                <a:ea typeface="+mn-ea"/>
                <a:cs typeface="+mn-cs"/>
                <a:sym typeface="Source Sans Pro Regular"/>
              </a:defRPr>
            </a:pPr>
            <a:r>
              <a:t>0</a:t>
            </a:r>
            <a:endParaRPr>
              <a:latin typeface="Arial"/>
              <a:ea typeface="Arial"/>
              <a:cs typeface="Arial"/>
              <a:sym typeface="Arial"/>
            </a:endParaRPr>
          </a:p>
          <a:p>
            <a:pPr algn="ctr">
              <a:defRPr>
                <a:latin typeface="+mn-lt"/>
                <a:ea typeface="+mn-ea"/>
                <a:cs typeface="+mn-cs"/>
                <a:sym typeface="Source Sans Pro Regular"/>
              </a:defRPr>
            </a:pPr>
            <a:r>
              <a:t>1</a:t>
            </a:r>
            <a:endParaRPr>
              <a:latin typeface="Arial"/>
              <a:ea typeface="Arial"/>
              <a:cs typeface="Arial"/>
              <a:sym typeface="Arial"/>
            </a:endParaRPr>
          </a:p>
          <a:p>
            <a:pPr algn="ctr">
              <a:defRPr>
                <a:latin typeface="+mn-lt"/>
                <a:ea typeface="+mn-ea"/>
                <a:cs typeface="+mn-cs"/>
                <a:sym typeface="Source Sans Pro Regular"/>
              </a:defRPr>
            </a:pPr>
            <a:r>
              <a:t>0</a:t>
            </a:r>
            <a:endParaRPr>
              <a:latin typeface="Arial"/>
              <a:ea typeface="Arial"/>
              <a:cs typeface="Arial"/>
              <a:sym typeface="Arial"/>
            </a:endParaRPr>
          </a:p>
          <a:p>
            <a:pPr algn="ctr">
              <a:defRPr>
                <a:latin typeface="+mn-lt"/>
                <a:ea typeface="+mn-ea"/>
                <a:cs typeface="+mn-cs"/>
                <a:sym typeface="Source Sans Pro Regular"/>
              </a:defRPr>
            </a:pPr>
            <a:r>
              <a:t>1</a:t>
            </a:r>
            <a:endParaRPr>
              <a:latin typeface="Arial"/>
              <a:ea typeface="Arial"/>
              <a:cs typeface="Arial"/>
              <a:sym typeface="Arial"/>
            </a:endParaRPr>
          </a:p>
          <a:p>
            <a:pPr algn="ctr">
              <a:defRPr>
                <a:latin typeface="+mn-lt"/>
                <a:ea typeface="+mn-ea"/>
                <a:cs typeface="+mn-cs"/>
                <a:sym typeface="Source Sans Pro Regular"/>
              </a:defRPr>
            </a:pPr>
            <a:r>
              <a:t>0</a:t>
            </a:r>
            <a:endParaRPr>
              <a:latin typeface="Arial"/>
              <a:ea typeface="Arial"/>
              <a:cs typeface="Arial"/>
              <a:sym typeface="Arial"/>
            </a:endParaRPr>
          </a:p>
          <a:p>
            <a:pPr algn="ctr">
              <a:defRPr>
                <a:latin typeface="+mn-lt"/>
                <a:ea typeface="+mn-ea"/>
                <a:cs typeface="+mn-cs"/>
                <a:sym typeface="Source Sans Pro Regular"/>
              </a:defRPr>
            </a:pPr>
            <a:r>
              <a:t>3</a:t>
            </a:r>
            <a:endParaRPr>
              <a:latin typeface="Arial"/>
              <a:ea typeface="Arial"/>
              <a:cs typeface="Arial"/>
              <a:sym typeface="Arial"/>
            </a:endParaRPr>
          </a:p>
          <a:p>
            <a:pPr algn="ctr">
              <a:defRPr>
                <a:latin typeface="+mn-lt"/>
                <a:ea typeface="+mn-ea"/>
                <a:cs typeface="+mn-cs"/>
                <a:sym typeface="Source Sans Pro Regular"/>
              </a:defRPr>
            </a:pPr>
            <a:r>
              <a:t>10</a:t>
            </a:r>
            <a:endParaRPr>
              <a:latin typeface="Arial"/>
              <a:ea typeface="Arial"/>
              <a:cs typeface="Arial"/>
              <a:sym typeface="Arial"/>
            </a:endParaRPr>
          </a:p>
          <a:p>
            <a:pPr algn="ctr">
              <a:defRPr>
                <a:latin typeface="+mn-lt"/>
                <a:ea typeface="+mn-ea"/>
                <a:cs typeface="+mn-cs"/>
                <a:sym typeface="Source Sans Pro Regular"/>
              </a:defRPr>
            </a:pPr>
            <a:r>
              <a:t>13</a:t>
            </a:r>
            <a:endParaRPr>
              <a:latin typeface="Arial"/>
              <a:ea typeface="Arial"/>
              <a:cs typeface="Arial"/>
              <a:sym typeface="Arial"/>
            </a:endParaRPr>
          </a:p>
          <a:p>
            <a:pPr algn="ctr">
              <a:defRPr>
                <a:latin typeface="+mn-lt"/>
                <a:ea typeface="+mn-ea"/>
                <a:cs typeface="+mn-cs"/>
                <a:sym typeface="Source Sans Pro Regular"/>
              </a:defRPr>
            </a:pPr>
            <a:r>
              <a:t>11</a:t>
            </a:r>
            <a:endParaRPr>
              <a:latin typeface="Arial"/>
              <a:ea typeface="Arial"/>
              <a:cs typeface="Arial"/>
              <a:sym typeface="Arial"/>
            </a:endParaRPr>
          </a:p>
          <a:p>
            <a:pPr algn="ctr">
              <a:defRPr>
                <a:latin typeface="+mn-lt"/>
                <a:ea typeface="+mn-ea"/>
                <a:cs typeface="+mn-cs"/>
                <a:sym typeface="Source Sans Pro Regular"/>
              </a:defRPr>
            </a:pPr>
            <a:r>
              <a:t>7</a:t>
            </a:r>
            <a:endParaRPr>
              <a:latin typeface="Arial"/>
              <a:ea typeface="Arial"/>
              <a:cs typeface="Arial"/>
              <a:sym typeface="Arial"/>
            </a:endParaRPr>
          </a:p>
          <a:p>
            <a:pPr algn="ctr">
              <a:defRPr>
                <a:latin typeface="+mn-lt"/>
                <a:ea typeface="+mn-ea"/>
                <a:cs typeface="+mn-cs"/>
                <a:sym typeface="Source Sans Pro Regular"/>
              </a:defRPr>
            </a:pPr>
            <a:r>
              <a:t>3</a:t>
            </a:r>
            <a:endParaRPr>
              <a:latin typeface="Arial"/>
              <a:ea typeface="Arial"/>
              <a:cs typeface="Arial"/>
              <a:sym typeface="Arial"/>
            </a:endParaRPr>
          </a:p>
          <a:p>
            <a:pPr algn="ctr">
              <a:defRPr>
                <a:latin typeface="+mn-lt"/>
                <a:ea typeface="+mn-ea"/>
                <a:cs typeface="+mn-cs"/>
                <a:sym typeface="Source Sans Pro Regular"/>
              </a:defRPr>
            </a:pPr>
            <a:r>
              <a:t>2</a:t>
            </a:r>
            <a:endParaRPr>
              <a:latin typeface="Arial"/>
              <a:ea typeface="Arial"/>
              <a:cs typeface="Arial"/>
              <a:sym typeface="Arial"/>
            </a:endParaRPr>
          </a:p>
          <a:p>
            <a:pPr algn="ctr">
              <a:defRPr>
                <a:latin typeface="+mn-lt"/>
                <a:ea typeface="+mn-ea"/>
                <a:cs typeface="+mn-cs"/>
                <a:sym typeface="Source Sans Pro Regular"/>
              </a:defRPr>
            </a:pPr>
            <a:r>
              <a:t>2</a:t>
            </a:r>
            <a:endParaRPr>
              <a:latin typeface="Arial"/>
              <a:ea typeface="Arial"/>
              <a:cs typeface="Arial"/>
              <a:sym typeface="Arial"/>
            </a:endParaRPr>
          </a:p>
          <a:p>
            <a:pPr algn="ctr">
              <a:defRPr>
                <a:latin typeface="+mn-lt"/>
                <a:ea typeface="+mn-ea"/>
                <a:cs typeface="+mn-cs"/>
                <a:sym typeface="Source Sans Pro Regular"/>
              </a:defRPr>
            </a:pPr>
            <a:r>
              <a:t>0</a:t>
            </a:r>
            <a:endParaRPr>
              <a:latin typeface="Arial"/>
              <a:ea typeface="Arial"/>
              <a:cs typeface="Arial"/>
              <a:sym typeface="Arial"/>
            </a:endParaRPr>
          </a:p>
          <a:p>
            <a:pPr algn="ctr">
              <a:defRPr>
                <a:latin typeface="+mn-lt"/>
                <a:ea typeface="+mn-ea"/>
                <a:cs typeface="+mn-cs"/>
                <a:sym typeface="Source Sans Pro Regular"/>
              </a:defRPr>
            </a:pPr>
            <a:r>
              <a:t>1</a:t>
            </a:r>
            <a:endParaRPr>
              <a:latin typeface="Arial"/>
              <a:ea typeface="Arial"/>
              <a:cs typeface="Arial"/>
              <a:sym typeface="Arial"/>
            </a:endParaRPr>
          </a:p>
          <a:p>
            <a:pPr algn="ctr">
              <a:defRPr>
                <a:latin typeface="+mn-lt"/>
                <a:ea typeface="+mn-ea"/>
                <a:cs typeface="+mn-cs"/>
                <a:sym typeface="Source Sans Pro Regular"/>
              </a:defRPr>
            </a:pPr>
            <a:r>
              <a:t>1</a:t>
            </a:r>
            <a:endParaRPr>
              <a:latin typeface="Arial"/>
              <a:ea typeface="Arial"/>
              <a:cs typeface="Arial"/>
              <a:sym typeface="Arial"/>
            </a:endParaRPr>
          </a:p>
          <a:p>
            <a:pPr algn="ctr">
              <a:defRPr>
                <a:latin typeface="+mn-lt"/>
                <a:ea typeface="+mn-ea"/>
                <a:cs typeface="+mn-cs"/>
                <a:sym typeface="Source Sans Pro Regular"/>
              </a:defRPr>
            </a:pPr>
            <a:r>
              <a:t>0</a:t>
            </a:r>
            <a:endParaRPr>
              <a:latin typeface="Arial"/>
              <a:ea typeface="Arial"/>
              <a:cs typeface="Arial"/>
              <a:sym typeface="Arial"/>
            </a:endParaRPr>
          </a:p>
          <a:p>
            <a:pPr algn="ctr">
              <a:defRPr>
                <a:latin typeface="+mn-lt"/>
                <a:ea typeface="+mn-ea"/>
                <a:cs typeface="+mn-cs"/>
                <a:sym typeface="Source Sans Pro Regular"/>
              </a:defRPr>
            </a:pPr>
            <a:r>
              <a:t>1</a:t>
            </a:r>
          </a:p>
        </p:txBody>
      </p:sp>
      <p:sp>
        <p:nvSpPr>
          <p:cNvPr id="2" name="Title 3">
            <a:extLst>
              <a:ext uri="{FF2B5EF4-FFF2-40B4-BE49-F238E27FC236}">
                <a16:creationId xmlns:a16="http://schemas.microsoft.com/office/drawing/2014/main" id="{8318FE2C-5AFF-6F66-98CA-640B5712CD28}"/>
              </a:ext>
            </a:extLst>
          </p:cNvPr>
          <p:cNvSpPr txBox="1">
            <a:spLocks/>
          </p:cNvSpPr>
          <p:nvPr/>
        </p:nvSpPr>
        <p:spPr>
          <a:xfrm>
            <a:off x="74191" y="40190"/>
            <a:ext cx="10972801" cy="6168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0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3200" b="1"/>
              <a:t>Debriefing: Organize cases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05">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30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iterate>
                                    <p:tmAbs val="0"/>
                                  </p:iterate>
                                  <p:childTnLst>
                                    <p:set>
                                      <p:cBhvr>
                                        <p:cTn id="12" fill="hold"/>
                                        <p:tgtEl>
                                          <p:spTgt spid="30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p:tmAbs val="0"/>
                                  </p:iterate>
                                  <p:childTnLst>
                                    <p:set>
                                      <p:cBhvr>
                                        <p:cTn id="16" fill="hold"/>
                                        <p:tgtEl>
                                          <p:spTgt spid="30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iterate>
                                    <p:tmAbs val="0"/>
                                  </p:iterate>
                                  <p:childTnLst>
                                    <p:set>
                                      <p:cBhvr>
                                        <p:cTn id="20" fill="hold"/>
                                        <p:tgtEl>
                                          <p:spTgt spid="305">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iterate>
                                    <p:tmAbs val="0"/>
                                  </p:iterate>
                                  <p:childTnLst>
                                    <p:set>
                                      <p:cBhvr>
                                        <p:cTn id="24" fill="hold"/>
                                        <p:tgtEl>
                                          <p:spTgt spid="305">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iterate>
                                    <p:tmAbs val="0"/>
                                  </p:iterate>
                                  <p:childTnLst>
                                    <p:set>
                                      <p:cBhvr>
                                        <p:cTn id="28" fill="hold"/>
                                        <p:tgtEl>
                                          <p:spTgt spid="305">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iterate>
                                    <p:tmAbs val="0"/>
                                  </p:iterate>
                                  <p:childTnLst>
                                    <p:set>
                                      <p:cBhvr>
                                        <p:cTn id="32" fill="hold"/>
                                        <p:tgtEl>
                                          <p:spTgt spid="305">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iterate>
                                    <p:tmAbs val="0"/>
                                  </p:iterate>
                                  <p:childTnLst>
                                    <p:set>
                                      <p:cBhvr>
                                        <p:cTn id="36" fill="hold"/>
                                        <p:tgtEl>
                                          <p:spTgt spid="305">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iterate>
                                    <p:tmAbs val="0"/>
                                  </p:iterate>
                                  <p:childTnLst>
                                    <p:set>
                                      <p:cBhvr>
                                        <p:cTn id="40" fill="hold"/>
                                        <p:tgtEl>
                                          <p:spTgt spid="305">
                                            <p:txEl>
                                              <p:pRg st="8" end="8"/>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iterate>
                                    <p:tmAbs val="0"/>
                                  </p:iterate>
                                  <p:childTnLst>
                                    <p:set>
                                      <p:cBhvr>
                                        <p:cTn id="44" fill="hold"/>
                                        <p:tgtEl>
                                          <p:spTgt spid="305">
                                            <p:txEl>
                                              <p:pRg st="9" end="9"/>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iterate>
                                    <p:tmAbs val="0"/>
                                  </p:iterate>
                                  <p:childTnLst>
                                    <p:set>
                                      <p:cBhvr>
                                        <p:cTn id="48" fill="hold"/>
                                        <p:tgtEl>
                                          <p:spTgt spid="305">
                                            <p:txEl>
                                              <p:pRg st="10" end="10"/>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iterate>
                                    <p:tmAbs val="0"/>
                                  </p:iterate>
                                  <p:childTnLst>
                                    <p:set>
                                      <p:cBhvr>
                                        <p:cTn id="52" fill="hold"/>
                                        <p:tgtEl>
                                          <p:spTgt spid="305">
                                            <p:txEl>
                                              <p:pRg st="11" end="11"/>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iterate>
                                    <p:tmAbs val="0"/>
                                  </p:iterate>
                                  <p:childTnLst>
                                    <p:set>
                                      <p:cBhvr>
                                        <p:cTn id="56" fill="hold"/>
                                        <p:tgtEl>
                                          <p:spTgt spid="305">
                                            <p:txEl>
                                              <p:pRg st="12" end="12"/>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iterate>
                                    <p:tmAbs val="0"/>
                                  </p:iterate>
                                  <p:childTnLst>
                                    <p:set>
                                      <p:cBhvr>
                                        <p:cTn id="60" fill="hold"/>
                                        <p:tgtEl>
                                          <p:spTgt spid="305">
                                            <p:txEl>
                                              <p:pRg st="13" end="13"/>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iterate>
                                    <p:tmAbs val="0"/>
                                  </p:iterate>
                                  <p:childTnLst>
                                    <p:set>
                                      <p:cBhvr>
                                        <p:cTn id="64" fill="hold"/>
                                        <p:tgtEl>
                                          <p:spTgt spid="305">
                                            <p:txEl>
                                              <p:pRg st="14" end="14"/>
                                            </p:txEl>
                                          </p:spTgt>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iterate>
                                    <p:tmAbs val="0"/>
                                  </p:iterate>
                                  <p:childTnLst>
                                    <p:set>
                                      <p:cBhvr>
                                        <p:cTn id="68" fill="hold"/>
                                        <p:tgtEl>
                                          <p:spTgt spid="305">
                                            <p:txEl>
                                              <p:pRg st="15" end="15"/>
                                            </p:txEl>
                                          </p:spTgt>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iterate>
                                    <p:tmAbs val="0"/>
                                  </p:iterate>
                                  <p:childTnLst>
                                    <p:set>
                                      <p:cBhvr>
                                        <p:cTn id="72" fill="hold"/>
                                        <p:tgtEl>
                                          <p:spTgt spid="305">
                                            <p:txEl>
                                              <p:pRg st="16" end="16"/>
                                            </p:txEl>
                                          </p:spTgt>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iterate>
                                    <p:tmAbs val="0"/>
                                  </p:iterate>
                                  <p:childTnLst>
                                    <p:set>
                                      <p:cBhvr>
                                        <p:cTn id="76" fill="hold"/>
                                        <p:tgtEl>
                                          <p:spTgt spid="305">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5" grpId="0" build="p" bldLvl="5"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0" name="Chart 5"/>
          <p:cNvGraphicFramePr/>
          <p:nvPr>
            <p:extLst>
              <p:ext uri="{D42A27DB-BD31-4B8C-83A1-F6EECF244321}">
                <p14:modId xmlns:p14="http://schemas.microsoft.com/office/powerpoint/2010/main" val="4082221779"/>
              </p:ext>
            </p:extLst>
          </p:nvPr>
        </p:nvGraphicFramePr>
        <p:xfrm>
          <a:off x="2423649" y="1324172"/>
          <a:ext cx="7344703" cy="4209656"/>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3">
            <a:extLst>
              <a:ext uri="{FF2B5EF4-FFF2-40B4-BE49-F238E27FC236}">
                <a16:creationId xmlns:a16="http://schemas.microsoft.com/office/drawing/2014/main" id="{B6105A3B-08CE-DB48-B4D3-02E879D76090}"/>
              </a:ext>
            </a:extLst>
          </p:cNvPr>
          <p:cNvSpPr txBox="1">
            <a:spLocks/>
          </p:cNvSpPr>
          <p:nvPr/>
        </p:nvSpPr>
        <p:spPr>
          <a:xfrm>
            <a:off x="74191" y="40190"/>
            <a:ext cx="10972801" cy="6168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0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3200" b="1"/>
              <a:t>Debriefing: Create X-axis, Y-axis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4" name="Chart 5"/>
          <p:cNvGraphicFramePr/>
          <p:nvPr>
            <p:extLst>
              <p:ext uri="{D42A27DB-BD31-4B8C-83A1-F6EECF244321}">
                <p14:modId xmlns:p14="http://schemas.microsoft.com/office/powerpoint/2010/main" val="2041000072"/>
              </p:ext>
            </p:extLst>
          </p:nvPr>
        </p:nvGraphicFramePr>
        <p:xfrm>
          <a:off x="2297131" y="1324172"/>
          <a:ext cx="7597738" cy="4209656"/>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3">
            <a:extLst>
              <a:ext uri="{FF2B5EF4-FFF2-40B4-BE49-F238E27FC236}">
                <a16:creationId xmlns:a16="http://schemas.microsoft.com/office/drawing/2014/main" id="{A631FB65-3BCD-4E47-24AF-67FDFA9EFD45}"/>
              </a:ext>
            </a:extLst>
          </p:cNvPr>
          <p:cNvSpPr txBox="1">
            <a:spLocks/>
          </p:cNvSpPr>
          <p:nvPr/>
        </p:nvSpPr>
        <p:spPr>
          <a:xfrm>
            <a:off x="74191" y="40190"/>
            <a:ext cx="10972801" cy="6168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0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3200" b="1"/>
              <a:t>Debriefing: Add data</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 name="Chart 5"/>
          <p:cNvGraphicFramePr/>
          <p:nvPr>
            <p:extLst>
              <p:ext uri="{D42A27DB-BD31-4B8C-83A1-F6EECF244321}">
                <p14:modId xmlns:p14="http://schemas.microsoft.com/office/powerpoint/2010/main" val="2068526497"/>
              </p:ext>
            </p:extLst>
          </p:nvPr>
        </p:nvGraphicFramePr>
        <p:xfrm>
          <a:off x="2297131" y="1105524"/>
          <a:ext cx="7597739" cy="4646953"/>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3">
            <a:extLst>
              <a:ext uri="{FF2B5EF4-FFF2-40B4-BE49-F238E27FC236}">
                <a16:creationId xmlns:a16="http://schemas.microsoft.com/office/drawing/2014/main" id="{643BA05D-88E7-AE80-2D67-EDC75E7AD19A}"/>
              </a:ext>
            </a:extLst>
          </p:cNvPr>
          <p:cNvSpPr txBox="1">
            <a:spLocks/>
          </p:cNvSpPr>
          <p:nvPr/>
        </p:nvSpPr>
        <p:spPr>
          <a:xfrm>
            <a:off x="74191" y="40190"/>
            <a:ext cx="10972801" cy="6168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0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3200" b="1"/>
              <a:t>Debriefing: Add axis labels</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EE3B0E69-4226-4217-8AC8-96A85C9AC787}">
  <ds:schemaRefs>
    <ds:schemaRef ds:uri="http://schemas.microsoft.com/sharepoint/v3/contenttype/forms"/>
  </ds:schemaRefs>
</ds:datastoreItem>
</file>

<file path=customXml/itemProps2.xml><?xml version="1.0" encoding="utf-8"?>
<ds:datastoreItem xmlns:ds="http://schemas.openxmlformats.org/officeDocument/2006/customXml" ds:itemID="{8775F704-1A4A-4597-B44A-AC5B2BF3B24B}">
  <ds:schemaRefs>
    <ds:schemaRef ds:uri="450f158c-397a-4a9d-b005-a44c92e0fccb"/>
    <ds:schemaRef ds:uri="e2a64997-203d-4655-a595-383c2eb1e86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0D03F90A-1B48-4309-BDDF-3862263E3732}">
  <ds:schemaRefs>
    <ds:schemaRef ds:uri="1545eeb8-3090-4573-a4ea-6910cac27a03"/>
    <ds:schemaRef ds:uri="450f158c-397a-4a9d-b005-a44c92e0fccb"/>
    <ds:schemaRef ds:uri="9ca0fa8f-1020-4790-a298-914e539c43a5"/>
    <ds:schemaRef ds:uri="e2a64997-203d-4655-a595-383c2eb1e86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13</Slides>
  <Notes>5</Notes>
  <HiddenSlides>0</HiddenSlide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RRT_Theme_v3</vt:lpstr>
      <vt:lpstr>Making an Epicurve</vt:lpstr>
      <vt:lpstr>Introduction</vt:lpstr>
      <vt:lpstr>Learning objectives</vt:lpstr>
      <vt:lpstr>PowerPoint Presentation</vt:lpstr>
      <vt:lpstr>Dates of Onset of Disease X, District Y, October 2015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an Epicurve</dc:title>
  <dc:creator>Hp</dc:creator>
  <cp:revision>6</cp:revision>
  <dcterms:modified xsi:type="dcterms:W3CDTF">2023-04-07T10:56:32Z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131800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_SharedFileIndex">
    <vt:lpwstr/>
  </property>
  <property fmtid="{D5CDD505-2E9C-101B-9397-08002B2CF9AE}" pid="12" name="_SourceUrl">
    <vt:lpwstr/>
  </property>
</Properties>
</file>